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9" r:id="rId2"/>
    <p:sldId id="257" r:id="rId3"/>
    <p:sldId id="260" r:id="rId4"/>
    <p:sldId id="261" r:id="rId5"/>
    <p:sldId id="262" r:id="rId6"/>
    <p:sldId id="263" r:id="rId7"/>
    <p:sldId id="264" r:id="rId8"/>
    <p:sldId id="267" r:id="rId9"/>
    <p:sldId id="265"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5"/>
    <a:srgbClr val="FFC000"/>
    <a:srgbClr val="FF40C4"/>
    <a:srgbClr val="FE0E6F"/>
    <a:srgbClr val="00D8D8"/>
    <a:srgbClr val="FF0000"/>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5/21/2024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19341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16802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46706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32313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02229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84144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82581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11065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9052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0049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11891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47643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66810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82343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45273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146830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52762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5/21/2024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3654486458"/>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AD9EC-FE71-DF47-84E0-3977CB8E331A}"/>
              </a:ext>
            </a:extLst>
          </p:cNvPr>
          <p:cNvSpPr>
            <a:spLocks noGrp="1"/>
          </p:cNvSpPr>
          <p:nvPr>
            <p:ph type="title"/>
          </p:nvPr>
        </p:nvSpPr>
        <p:spPr>
          <a:xfrm>
            <a:off x="202406" y="142875"/>
            <a:ext cx="11787188" cy="6572250"/>
          </a:xfrm>
        </p:spPr>
        <p:txBody>
          <a:bodyPr/>
          <a:lstStyle/>
          <a:p>
            <a:r>
              <a:rPr lang="en-US" sz="4400" b="1">
                <a:solidFill>
                  <a:srgbClr val="900000"/>
                </a:solidFill>
              </a:rPr>
              <a:t>             बी.ए. तृतीय वर्ष ऐच्छिक मराठी </a:t>
            </a:r>
            <a:br>
              <a:rPr lang="en-US" sz="4400" b="1"/>
            </a:br>
            <a:r>
              <a:rPr lang="en-US" sz="4400" b="1"/>
              <a:t>                  </a:t>
            </a:r>
            <a:br>
              <a:rPr lang="en-US" sz="4400" b="1"/>
            </a:br>
            <a:r>
              <a:rPr lang="en-US" sz="4400" b="1"/>
              <a:t>                          </a:t>
            </a:r>
            <a:r>
              <a:rPr lang="en-US" sz="4400" b="1">
                <a:solidFill>
                  <a:srgbClr val="FFC000"/>
                </a:solidFill>
              </a:rPr>
              <a:t>अभ्यासपत्रिका १० वी</a:t>
            </a:r>
            <a:br>
              <a:rPr lang="en-US" sz="4400" b="1">
                <a:solidFill>
                  <a:srgbClr val="06C0C5"/>
                </a:solidFill>
              </a:rPr>
            </a:br>
            <a:r>
              <a:rPr lang="en-US" sz="4400" b="1">
                <a:solidFill>
                  <a:srgbClr val="06C0C5"/>
                </a:solidFill>
              </a:rPr>
              <a:t>         </a:t>
            </a:r>
            <a:br>
              <a:rPr lang="en-US" sz="4400" b="1">
                <a:solidFill>
                  <a:srgbClr val="06C0C5"/>
                </a:solidFill>
              </a:rPr>
            </a:br>
            <a:r>
              <a:rPr lang="en-US" sz="4400" b="1">
                <a:solidFill>
                  <a:srgbClr val="06C0C5"/>
                </a:solidFill>
              </a:rPr>
              <a:t>             “</a:t>
            </a:r>
            <a:r>
              <a:rPr lang="en-US" sz="4400" b="1"/>
              <a:t>प्रकरण दुसरे:साहित्याचे प्रयोजन”                                    </a:t>
            </a:r>
            <a:r>
              <a:rPr lang="en-US" sz="4400" b="1">
                <a:solidFill>
                  <a:srgbClr val="FF0000"/>
                </a:solidFill>
              </a:rPr>
              <a:t>                                        </a:t>
            </a:r>
            <a:r>
              <a:rPr lang="en-US" sz="4400" b="1" u="sng">
                <a:solidFill>
                  <a:srgbClr val="FF0000"/>
                </a:solidFill>
              </a:rPr>
              <a:t>                               </a:t>
            </a:r>
            <a:br>
              <a:rPr lang="en-US" sz="4400" b="1" u="sng">
                <a:solidFill>
                  <a:srgbClr val="FFC000"/>
                </a:solidFill>
              </a:rPr>
            </a:br>
            <a:br>
              <a:rPr lang="en-US" sz="4400" b="1">
                <a:solidFill>
                  <a:schemeClr val="tx2">
                    <a:lumMod val="75000"/>
                  </a:schemeClr>
                </a:solidFill>
              </a:rPr>
            </a:br>
            <a:r>
              <a:rPr lang="en-US" sz="4400" b="1">
                <a:solidFill>
                  <a:schemeClr val="tx2">
                    <a:lumMod val="75000"/>
                  </a:schemeClr>
                </a:solidFill>
              </a:rPr>
              <a:t>              </a:t>
            </a:r>
            <a:br>
              <a:rPr lang="en-US" sz="4400" b="1">
                <a:solidFill>
                  <a:schemeClr val="tx2">
                    <a:lumMod val="75000"/>
                  </a:schemeClr>
                </a:solidFill>
              </a:rPr>
            </a:br>
            <a:r>
              <a:rPr lang="en-US" sz="4400" b="1">
                <a:solidFill>
                  <a:schemeClr val="tx2">
                    <a:lumMod val="75000"/>
                  </a:schemeClr>
                </a:solidFill>
              </a:rPr>
              <a:t>                                     </a:t>
            </a:r>
            <a:r>
              <a:rPr lang="en-US" sz="3200" b="1">
                <a:solidFill>
                  <a:schemeClr val="tx2">
                    <a:lumMod val="75000"/>
                  </a:schemeClr>
                </a:solidFill>
              </a:rPr>
              <a:t>- डॉ. हंसराज दत्तात्रय भोसले </a:t>
            </a:r>
            <a:br>
              <a:rPr lang="en-US" sz="3200" b="1">
                <a:solidFill>
                  <a:schemeClr val="tx2">
                    <a:lumMod val="75000"/>
                  </a:schemeClr>
                </a:solidFill>
              </a:rPr>
            </a:br>
            <a:r>
              <a:rPr lang="en-US" sz="3200" b="1">
                <a:solidFill>
                  <a:schemeClr val="tx2">
                    <a:lumMod val="75000"/>
                  </a:schemeClr>
                </a:solidFill>
              </a:rPr>
              <a:t>                                                             मराठी विभाग, </a:t>
            </a:r>
            <a:br>
              <a:rPr lang="en-US" sz="3200" b="1">
                <a:solidFill>
                  <a:schemeClr val="tx2">
                    <a:lumMod val="75000"/>
                  </a:schemeClr>
                </a:solidFill>
              </a:rPr>
            </a:br>
            <a:r>
              <a:rPr lang="en-US" sz="3200" b="1">
                <a:solidFill>
                  <a:schemeClr val="tx2">
                    <a:lumMod val="75000"/>
                  </a:schemeClr>
                </a:solidFill>
              </a:rPr>
              <a:t>                                                   महाराष्ट्र हाविद्यालय, निलंगा.</a:t>
            </a:r>
            <a:r>
              <a:rPr lang="en-US" sz="4400" b="1">
                <a:solidFill>
                  <a:schemeClr val="tx2">
                    <a:lumMod val="75000"/>
                  </a:schemeClr>
                </a:solidFill>
              </a:rPr>
              <a:t> </a:t>
            </a:r>
            <a:endParaRPr lang="en-US" sz="4400"/>
          </a:p>
        </p:txBody>
      </p:sp>
    </p:spTree>
    <p:extLst>
      <p:ext uri="{BB962C8B-B14F-4D97-AF65-F5344CB8AC3E}">
        <p14:creationId xmlns:p14="http://schemas.microsoft.com/office/powerpoint/2010/main" val="3041188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1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008133-E41B-2644-8F50-2F3DD23A6369}"/>
              </a:ext>
            </a:extLst>
          </p:cNvPr>
          <p:cNvSpPr>
            <a:spLocks noGrp="1"/>
          </p:cNvSpPr>
          <p:nvPr>
            <p:ph idx="1"/>
          </p:nvPr>
        </p:nvSpPr>
        <p:spPr>
          <a:xfrm>
            <a:off x="0" y="371739"/>
            <a:ext cx="11941968" cy="6486261"/>
          </a:xfrm>
        </p:spPr>
        <p:txBody>
          <a:bodyPr>
            <a:noAutofit/>
          </a:bodyPr>
          <a:lstStyle/>
          <a:p>
            <a:r>
              <a:rPr lang="en-US" sz="2000"/>
              <a:t>                            </a:t>
            </a:r>
            <a:r>
              <a:rPr lang="en-US" sz="2000">
                <a:solidFill>
                  <a:srgbClr val="00D8D8"/>
                </a:solidFill>
              </a:rPr>
              <a:t>👉</a:t>
            </a:r>
            <a:r>
              <a:rPr lang="en-US" sz="2000" b="1">
                <a:solidFill>
                  <a:schemeClr val="accent1"/>
                </a:solidFill>
              </a:rPr>
              <a:t>मम्मटानी सांगितलेली काव्य प्रयोजने :</a:t>
            </a:r>
          </a:p>
          <a:p>
            <a:r>
              <a:rPr lang="en-US" sz="2000" b="1" u="sng">
                <a:solidFill>
                  <a:srgbClr val="00D8D8"/>
                </a:solidFill>
              </a:rPr>
              <a:t>       काव्यप्रकाश या ग्रंथाच्या पहिल्या उल्हासातील दुसऱ्या कारिकेत काव्याची सहा प्रयोजने सांगितली आहेत. यशप्राप्ती, व्यवहारिकज्ञान, उपलब्धी, अनिष्टाचा नाश, अलौकिक आनंदाची प्राप्ती, आणि कांतासमीत मधूर उपदेश, अशी सहा प्रयोजने सांगितली नंतरच्या कालात मम्मटाच्या पुढील सूत्राच्या आधारे च साहित्य प्रयोजनचा विचार करण्यात आला. </a:t>
            </a:r>
          </a:p>
          <a:p>
            <a:pPr marL="0" indent="0">
              <a:buNone/>
            </a:pPr>
            <a:r>
              <a:rPr lang="en-US" sz="2000" b="1">
                <a:solidFill>
                  <a:srgbClr val="00D8D8"/>
                </a:solidFill>
              </a:rPr>
              <a:t>                  </a:t>
            </a:r>
            <a:r>
              <a:rPr lang="en-US" sz="2000" b="1">
                <a:solidFill>
                  <a:srgbClr val="FFC000"/>
                </a:solidFill>
              </a:rPr>
              <a:t>“काव्यंयशसे अर्थकृते, व्यवहारविदे, शिवेतरक्षतये </a:t>
            </a:r>
          </a:p>
          <a:p>
            <a:pPr marL="0" indent="0">
              <a:buNone/>
            </a:pPr>
            <a:r>
              <a:rPr lang="en-US" sz="2000" b="1">
                <a:solidFill>
                  <a:srgbClr val="FFC000"/>
                </a:solidFill>
              </a:rPr>
              <a:t>                     साद्य:परनिवृत्तये, कांतासंमितयोपदेशयुजे II”</a:t>
            </a:r>
          </a:p>
          <a:p>
            <a:pPr marL="0" indent="0">
              <a:buNone/>
            </a:pPr>
            <a:r>
              <a:rPr lang="en-US" sz="2000" b="1">
                <a:solidFill>
                  <a:srgbClr val="FFC000"/>
                </a:solidFill>
              </a:rPr>
              <a:t> </a:t>
            </a:r>
            <a:r>
              <a:rPr lang="en-US" sz="2000" b="1"/>
              <a:t>साहित्याचे प्रयोजन सांगत असताना साहित्य हे कलाकृतीचे विश्व आहे. साहित्यकृती म्हणजे सौंदर्य घटना आहे हे गृहीत धरूनच विचार करायला हवा. </a:t>
            </a:r>
          </a:p>
          <a:p>
            <a:pPr marL="0" indent="0">
              <a:buNone/>
            </a:pPr>
            <a:r>
              <a:rPr lang="en-US" sz="2000" b="1">
                <a:solidFill>
                  <a:srgbClr val="FFC000"/>
                </a:solidFill>
              </a:rPr>
              <a:t>१.यशप्राप्ती :👉 </a:t>
            </a:r>
            <a:r>
              <a:rPr lang="en-US" sz="2000" b="1">
                <a:solidFill>
                  <a:srgbClr val="00D8D8"/>
                </a:solidFill>
              </a:rPr>
              <a:t>साहित्यिकाला त्याने निर्माण केलेल्या साहित्याच्या दर्जानुसार कीर्ती मिळायला हवी. अनेकदा मिळतेही, पण हा उद्देश मनात बाळगून मौलिक साहित्याचा निर्माता कधी लिहीत नसतो. लिहिणे अटळ ठरते.  ते लिहिल्याशिवाय राहवत नाही. उदा. झाडे सहज फुलतात कीर्तीसाठी, रंगंगंधाचा समारंभ होत नाहीत. तसें खऱ्या साहित्याचे असते. आपल्याला नावलौकिक मिळावा असे कोणीही प्रमाणे कलावंताला ही लेखन पूर्वस्थितीत वाटत असले तरी निर्मितीच्या युद्धकाळात हे वाटणे त्याच्या मनातून पार मावळून गेलेले असते. संत तुकाराम, संत ज्ञानेश्वर,  केशवसुत, बालकवी,  रंगनाथ पठारे,  भालचंद्र नेमाडे,  आनंद यादव, आ. ह.  साळुंखेई. कीर्तीसाठी लिहीत नव्हते,  तर जीवनाचे सत्य त्याना उत्कटपने सांगायचे होते. म्हणून त्यानी साहित्य लिहिले. </a:t>
            </a:r>
            <a:endParaRPr lang="en-US" sz="2000" b="1">
              <a:solidFill>
                <a:srgbClr val="FFC000"/>
              </a:solidFill>
            </a:endParaRPr>
          </a:p>
          <a:p>
            <a:endParaRPr lang="en-US" sz="2000" b="1" u="sng">
              <a:solidFill>
                <a:srgbClr val="FFC000"/>
              </a:solidFill>
            </a:endParaRPr>
          </a:p>
        </p:txBody>
      </p:sp>
    </p:spTree>
    <p:extLst>
      <p:ext uri="{BB962C8B-B14F-4D97-AF65-F5344CB8AC3E}">
        <p14:creationId xmlns:p14="http://schemas.microsoft.com/office/powerpoint/2010/main" val="1348932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1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FD8880-E439-BB49-AF60-9C42F7F70026}"/>
              </a:ext>
            </a:extLst>
          </p:cNvPr>
          <p:cNvSpPr>
            <a:spLocks noGrp="1"/>
          </p:cNvSpPr>
          <p:nvPr>
            <p:ph idx="1"/>
          </p:nvPr>
        </p:nvSpPr>
        <p:spPr>
          <a:xfrm>
            <a:off x="0" y="0"/>
            <a:ext cx="11941969" cy="6858000"/>
          </a:xfrm>
        </p:spPr>
        <p:txBody>
          <a:bodyPr/>
          <a:lstStyle/>
          <a:p>
            <a:r>
              <a:rPr lang="en-US"/>
              <a:t>      </a:t>
            </a:r>
            <a:r>
              <a:rPr lang="en-US" sz="3200"/>
              <a:t>   </a:t>
            </a:r>
            <a:r>
              <a:rPr lang="en-US" sz="3200">
                <a:solidFill>
                  <a:srgbClr val="FFC000"/>
                </a:solidFill>
              </a:rPr>
              <a:t>२.अर्थप्राप्ती</a:t>
            </a:r>
            <a:r>
              <a:rPr lang="en-US">
                <a:solidFill>
                  <a:srgbClr val="FFC000"/>
                </a:solidFill>
              </a:rPr>
              <a:t> : 👉 </a:t>
            </a:r>
            <a:r>
              <a:rPr lang="en-US"/>
              <a:t>खरा कलावंत पैशासाठी लिहीत नसतो हे मान्य केलेच पाहिजे पैशासाठी साहित्यनिर्मिती होत नाही असे नाही आणि साहित्यिकाला कमी व जास्त पैसा मिळत नाही असे नाही,  लोकप्रिय वांग्मयाची  भूक लागलेल्या आणि मनोरंजनाबरोबरच गुजराण करणाऱ्या समाजात लोकप्रिय व रंजनवादी साहित्याला पैसा जास्त मिळत, अशा समाजात गंभीर आणि गहन कलावंतांना फारसे काही मिळणार नाही उच्च साहित्याची जाण असलेल्या आणि मनोरंजनाच्या रोगापासून मुक्त असलेल्या समाजात कदाचित गंभीर लेखकाचा अधिक सन्मान होईल त्याला पैसाही मिळेल मानही मिळेल या गोष्टी मान्य केल्या तरी असे लेखक पैशासाठी लिहितात हे मानता येत नाही निदान निर्मिती प्रक्रियेतील मनस्वीपणा या अवांतर गोष्टींना इथे थारा देत नाही नामदेव,  चोखोबा,  जनाई तुकोबा आणि इतर अनेक कवी या प्रयोजनाच्या कक्षेत येऊ शकत नाहीत. म्हणून अर्थप्राप्ती हे कलेचे किंवा साहित्याचे प्रयोजन होऊ शकत नाही खरा कवी पैशासाठी लिहीत नसतो. जुन्या काळी या अपेक्षेने काव्य रचना केली जात असत.  कलेच्या जोरावर उपजीविका करणाऱ्या जुन्या बखर कारांचा व शाहीर कवींचा यासंदर्भात नेहमी उल्लेख केला जातो. असे असले तरी केवळ अर्थप्राप्ती हे कलेचे किंवा साहित्याचे प्रयोजन होऊ शकत नाही हे महानुभाव कवी नरेंद्र यांनी स्पष्ट केले आहे त्यामुळे साहित्य निर्मितीचे अर्थप्राप्ती महत्त्वाचे प्रयोजन ठरू शकत नाही हे लेखकाच्या दृष्टीने सांगितले जाणारे प्रयोजन फार तर पूरक व अनुषंगिक म्हणता येईल. </a:t>
            </a:r>
            <a:endParaRPr lang="en-US">
              <a:solidFill>
                <a:srgbClr val="FFC000"/>
              </a:solidFill>
            </a:endParaRPr>
          </a:p>
        </p:txBody>
      </p:sp>
    </p:spTree>
    <p:extLst>
      <p:ext uri="{BB962C8B-B14F-4D97-AF65-F5344CB8AC3E}">
        <p14:creationId xmlns:p14="http://schemas.microsoft.com/office/powerpoint/2010/main" val="732260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1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5F15B-416A-AE46-A242-88A5B43D2560}"/>
              </a:ext>
            </a:extLst>
          </p:cNvPr>
          <p:cNvSpPr>
            <a:spLocks noGrp="1"/>
          </p:cNvSpPr>
          <p:nvPr>
            <p:ph idx="1"/>
          </p:nvPr>
        </p:nvSpPr>
        <p:spPr>
          <a:xfrm>
            <a:off x="107156" y="0"/>
            <a:ext cx="12084843" cy="6965156"/>
          </a:xfrm>
        </p:spPr>
        <p:txBody>
          <a:bodyPr/>
          <a:lstStyle/>
          <a:p>
            <a:r>
              <a:rPr lang="en-US"/>
              <a:t>    </a:t>
            </a:r>
          </a:p>
        </p:txBody>
      </p:sp>
      <p:sp>
        <p:nvSpPr>
          <p:cNvPr id="2" name="Title 1">
            <a:extLst>
              <a:ext uri="{FF2B5EF4-FFF2-40B4-BE49-F238E27FC236}">
                <a16:creationId xmlns:a16="http://schemas.microsoft.com/office/drawing/2014/main" id="{6ABCA8FB-4D51-3048-8A35-185640AAE8AC}"/>
              </a:ext>
            </a:extLst>
          </p:cNvPr>
          <p:cNvSpPr>
            <a:spLocks noGrp="1"/>
          </p:cNvSpPr>
          <p:nvPr>
            <p:ph type="title"/>
          </p:nvPr>
        </p:nvSpPr>
        <p:spPr>
          <a:xfrm>
            <a:off x="357188" y="166688"/>
            <a:ext cx="11584781" cy="6381750"/>
          </a:xfrm>
        </p:spPr>
        <p:txBody>
          <a:bodyPr anchor="t"/>
          <a:lstStyle/>
          <a:p>
            <a:r>
              <a:rPr lang="en-US"/>
              <a:t>      </a:t>
            </a:r>
            <a:r>
              <a:rPr lang="en-US" b="1"/>
              <a:t>३.व्यवहारज</a:t>
            </a:r>
            <a:r>
              <a:rPr lang="en-US" sz="2800">
                <a:solidFill>
                  <a:srgbClr val="00D8D8"/>
                </a:solidFill>
              </a:rPr>
              <a:t> मम्मटाच्या सूत्रात व्यवहारविदेह हा शब्द आला आहे. याचा अर्थ राजदरबारातील व्यवहार असाच अर्थ त्याला अभिप्रेत असावा, या प्रयोजनाचा विचार करताना त्यापेक्षा व्यापक अर्थ विचारात घ्यावा लागेल साहित्यातून लौकिक जीवनातील अनेक प्रकारचा व्यवहार साकार होत असतो लोकजीवनातील आचार-विचार रीतीरिवाज याचे ज्ञान म्हणजेच व्यवहारज्ञान होय असे म्हणता येईल. कलावंत कवितेतूनच नव्हे तर कसं पण साहित्यातून ही व्यक्तींचे नमुने पेश करून लौकिक जीवनाचे मर्म सांगत असतो त्यामुळे वाचकांच्या मनात जीवनाच्या आकलनाचा नवाच  उजेड पडतो पण हे व्यवहारज्ञान आणि वैचारिक व उद्देश पर वाङ्मया तून सांगितले जाणारे व्यवहार ज्ञान यात तफावत असते साहित्य हे जीवन भान सुसंघटित आणि सौंदर्य गर्भ अनुभवाद्वारे देते. महंमदाने राजदरबारातील व्यवहार या मर्यादित अर्थाने व्यवहारज्ञान हे प्रयोजन चर्चिले आहे पण व्यापक अर्थाने लोक चरित्राचे व गुंतागुंतीच्या जीवन व्यवहाराचे स्वरुप साहित्यातून व्यक्त होते त्यामुळे प्रत्यक्ष जीवनात त्याचा अनुभव न घेताही त्याचे ज्ञान वाचकाला होऊ शकते साहित्य हे जीवन भाष्य असते हेच खरे तरी हे प्रयोजन निर्माता च्या संदर्भात समर्पक ठरत नाही त्याला केवळ आस्वादकाच्या संदर्भात महत्त्व देता येते. </a:t>
            </a:r>
          </a:p>
        </p:txBody>
      </p:sp>
    </p:spTree>
    <p:extLst>
      <p:ext uri="{BB962C8B-B14F-4D97-AF65-F5344CB8AC3E}">
        <p14:creationId xmlns:p14="http://schemas.microsoft.com/office/powerpoint/2010/main" val="2061207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A018D5-89A0-5042-AC4F-0B880B1A0FF9}"/>
              </a:ext>
            </a:extLst>
          </p:cNvPr>
          <p:cNvSpPr>
            <a:spLocks noGrp="1"/>
          </p:cNvSpPr>
          <p:nvPr>
            <p:ph idx="1"/>
          </p:nvPr>
        </p:nvSpPr>
        <p:spPr>
          <a:xfrm>
            <a:off x="-202406" y="0"/>
            <a:ext cx="12275344" cy="6858000"/>
          </a:xfrm>
        </p:spPr>
        <p:txBody>
          <a:bodyPr>
            <a:normAutofit lnSpcReduction="10000"/>
          </a:bodyPr>
          <a:lstStyle/>
          <a:p>
            <a:r>
              <a:rPr lang="en-US"/>
              <a:t>      </a:t>
            </a:r>
            <a:r>
              <a:rPr lang="en-US" sz="3200"/>
              <a:t>   </a:t>
            </a:r>
            <a:r>
              <a:rPr lang="en-US" sz="3600"/>
              <a:t>  </a:t>
            </a:r>
            <a:r>
              <a:rPr lang="en-US" sz="3600" b="1">
                <a:solidFill>
                  <a:srgbClr val="FFC000"/>
                </a:solidFill>
              </a:rPr>
              <a:t>४.अशुभनिवारण :👉 </a:t>
            </a:r>
            <a:r>
              <a:rPr lang="en-US" sz="3200" b="1">
                <a:solidFill>
                  <a:srgbClr val="FFC000"/>
                </a:solidFill>
              </a:rPr>
              <a:t> </a:t>
            </a:r>
            <a:r>
              <a:rPr lang="en-US" sz="2800" b="1"/>
              <a:t>शिवेतर म्हणजे अशुभ. क्षतये म्हणजे निवारण. प्राचीन काळात अशुभनिवारणर्थ काव्य लिहिले जात  असल्याचे दाखलेदिले जाते. मयूर कवीने सूर्य शतकात लिहिले आणि त्याचा कुष्ठरोग बरा झाला. जगन्नाथ पंडिताने यवन  स्त्रीशी लग्न केले त्यावर ब्राह्मनानी  बहिष्कार टाकला त्याने त्यानंतर  गंगेच्या काठावर बसून गंगालहरी हे काव्य लिहिले एका-एका  श्लोकाचे रचना होत होती,तसें गंगेचे पाणी एकेक पायरी चढत होते बावन्नाव्या श्लोकांच्या वेळी गंगेने जगन्नाथा स्पर्श करून स्त्रीसह पवित्र करून घेतले अशा आख्यायिका आहेत आणि आजच्या विज्ञान युगात या गोष्टी खऱ्या मानल्या  जाऊ शकत नाहीत. आजही विशिष्ट ग्रंथांची पारायणे केली जातात मात्र त्यामुळे अशी निवारण झाल्याचे ऐकिवात नाही आजच्या बुद्धिवादी विज्ञान युगात अशोक निवारण या प्रयोजना वर कोणी विश्वास ठेवत नाही. शिवाय अशा ग्रंथाना काव्य म्हणावे की नाही हाही प्रश्न आहे मयूर बिलं कृष्णदयार्णव यांच्या बाबत काही घटना घडल्या तरी त्यावरून प्रयोजन हे नैमित्तिक स्वरूपाचे वाटते नित्य नवे किंवा तो एक योगायोग असू शकतो. </a:t>
            </a:r>
            <a:endParaRPr lang="en-US" sz="2800" b="1">
              <a:solidFill>
                <a:srgbClr val="FFC000"/>
              </a:solidFill>
            </a:endParaRPr>
          </a:p>
        </p:txBody>
      </p:sp>
    </p:spTree>
    <p:extLst>
      <p:ext uri="{BB962C8B-B14F-4D97-AF65-F5344CB8AC3E}">
        <p14:creationId xmlns:p14="http://schemas.microsoft.com/office/powerpoint/2010/main" val="573718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F8A2E8-6AB0-F341-9901-3C85D638DF90}"/>
              </a:ext>
            </a:extLst>
          </p:cNvPr>
          <p:cNvSpPr>
            <a:spLocks noGrp="1"/>
          </p:cNvSpPr>
          <p:nvPr>
            <p:ph idx="1"/>
          </p:nvPr>
        </p:nvSpPr>
        <p:spPr>
          <a:xfrm>
            <a:off x="0" y="0"/>
            <a:ext cx="12192000" cy="6762750"/>
          </a:xfrm>
        </p:spPr>
        <p:txBody>
          <a:bodyPr/>
          <a:lstStyle/>
          <a:p>
            <a:r>
              <a:rPr lang="en-US">
                <a:solidFill>
                  <a:srgbClr val="FE0E6F"/>
                </a:solidFill>
              </a:rPr>
              <a:t>     </a:t>
            </a:r>
            <a:r>
              <a:rPr lang="en-US">
                <a:solidFill>
                  <a:schemeClr val="accent4"/>
                </a:solidFill>
              </a:rPr>
              <a:t>  </a:t>
            </a:r>
            <a:r>
              <a:rPr lang="en-US" sz="3200">
                <a:solidFill>
                  <a:schemeClr val="accent4"/>
                </a:solidFill>
              </a:rPr>
              <a:t>:  ५. तात्काळ आनंद</a:t>
            </a:r>
            <a:r>
              <a:rPr lang="en-US">
                <a:solidFill>
                  <a:schemeClr val="accent4"/>
                </a:solidFill>
              </a:rPr>
              <a:t> :👉 </a:t>
            </a:r>
            <a:r>
              <a:rPr lang="en-US">
                <a:solidFill>
                  <a:srgbClr val="FFFF65"/>
                </a:solidFill>
              </a:rPr>
              <a:t>या प्रयोजनला स्वतः मम्मटाने  ‘सकलप्रयोजन मौलीभूत’ असे म्हटले आहे आल्हाद  हे सर्वश्रेष्ठ प्रयोजन होय निर्माता आणि आस्वादक या दोघांनाही असा लाभ मिळतो असे म्हटले आहे हा अनिर्वचनीय  आलादअसतो. हा आल्हाद म्हणजे  म्हणजे व्यावहारिक व शारीरिक सुखापेक्षा वेगळा आणि शुद्ध उच्च मानसिक आनंद असतो असे म्हटले  आहे.  विश्व चैतन्यवादी  आनंदरूप परमेश्वर मानणार्‍या आणि विश्वाला परमेश्वर रूपात  पाहणाऱ्या आनंदवाद्यांना ही भूमिका चटकन सद्गदित करते अभिनवगुप्त या परिस्थितीचे वर्णन विश्रांतीकारणी असे करतो कांट त्याला निरपेक्ष आनंद म्हणतो. अलीकडच्या काळात विज्ञान क्षेत्रात प्रचंड उलथापालथ होत आहेत आता आनंद हे प्रयोजन मांडण्याची गरज आजच्या साहित्य मिळण्याचे लोकांना वाटत नाही ही गोष्ट डॉ.  वि.ना ढवळे  यांच्या शब्दात पुढीलप्रमाणे सांगता येईल त्यांनी म्हटले आहे. की “आनंद देणे ही पूर्वी साहित्यिक मूल्य होते हे मूल्य भारतीय व जुने पाश्चात्त्य समीक्षक फार महत्वाचे मानीत होते हल्ली तो आनंद जवळजवळ विसरलेला आहे” </a:t>
            </a:r>
            <a:r>
              <a:rPr lang="en-US"/>
              <a:t>कवी काही मौलिक सांगण्यासाठी लिहितो तो आपल्याला आनंद मिळावा या हेतूने लिहीत नाही उलट या सर्व प्रक्रियेत त्याला यांतना होण्याचीच खूप शक्यता असते, तरी तो हे लेखन करतो कारण ही त्याला आपल्या जगण्याचीच सर्वोत्तम शैली वाटत असते,  आणि वाचक ही ललित रूप सत्यप्रत्यया साठी साहित्याचा आस्वाद घेतो. </a:t>
            </a:r>
            <a:endParaRPr lang="en-US">
              <a:solidFill>
                <a:srgbClr val="FFFF65"/>
              </a:solidFill>
            </a:endParaRPr>
          </a:p>
        </p:txBody>
      </p:sp>
    </p:spTree>
    <p:extLst>
      <p:ext uri="{BB962C8B-B14F-4D97-AF65-F5344CB8AC3E}">
        <p14:creationId xmlns:p14="http://schemas.microsoft.com/office/powerpoint/2010/main" val="47095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B57F6E-E589-C042-826E-070247AAAA44}"/>
              </a:ext>
            </a:extLst>
          </p:cNvPr>
          <p:cNvSpPr>
            <a:spLocks noGrp="1"/>
          </p:cNvSpPr>
          <p:nvPr>
            <p:ph idx="1"/>
          </p:nvPr>
        </p:nvSpPr>
        <p:spPr>
          <a:xfrm>
            <a:off x="113110" y="0"/>
            <a:ext cx="11965780" cy="6703219"/>
          </a:xfrm>
        </p:spPr>
        <p:txBody>
          <a:bodyPr>
            <a:normAutofit lnSpcReduction="10000"/>
          </a:bodyPr>
          <a:lstStyle/>
          <a:p>
            <a:r>
              <a:rPr lang="en-US"/>
              <a:t>   </a:t>
            </a:r>
            <a:r>
              <a:rPr lang="en-US" sz="3200">
                <a:solidFill>
                  <a:srgbClr val="FFFF65"/>
                </a:solidFill>
              </a:rPr>
              <a:t>   .६.कांतासंमित उपदेश 👉 </a:t>
            </a:r>
            <a:r>
              <a:rPr lang="en-US" sz="2800"/>
              <a:t>अभिनव गुप्त आणि मन्मद या दोघांनीही तीन प्रकारचा उद्देश सांगितला आहे</a:t>
            </a:r>
            <a:r>
              <a:rPr lang="en-US" sz="2800">
                <a:solidFill>
                  <a:srgbClr val="FF40C4"/>
                </a:solidFill>
              </a:rPr>
              <a:t>.</a:t>
            </a:r>
            <a:r>
              <a:rPr lang="en-US" sz="2800">
                <a:solidFill>
                  <a:schemeClr val="bg1"/>
                </a:solidFill>
              </a:rPr>
              <a:t> १.प्रभुसंमित</a:t>
            </a:r>
            <a:r>
              <a:rPr lang="en-US" sz="2800"/>
              <a:t> </a:t>
            </a:r>
            <a:r>
              <a:rPr lang="en-US" sz="2800">
                <a:solidFill>
                  <a:srgbClr val="FFFF65"/>
                </a:solidFill>
              </a:rPr>
              <a:t>➡️ वेदाआधी कांचा उपदेश वेद म्हणजे धन्यासारखे. चर्चा नही.  शंका नाही.  वेद प्रमाणाच  आहेत असे या उपदेशाचे स्वरूप असते. </a:t>
            </a:r>
          </a:p>
          <a:p>
            <a:r>
              <a:rPr lang="en-US" sz="2800">
                <a:solidFill>
                  <a:srgbClr val="FFFF65"/>
                </a:solidFill>
              </a:rPr>
              <a:t>       </a:t>
            </a:r>
            <a:r>
              <a:rPr lang="en-US" sz="2800">
                <a:solidFill>
                  <a:schemeClr val="bg1"/>
                </a:solidFill>
              </a:rPr>
              <a:t>  २.सुहृदय संमित </a:t>
            </a:r>
            <a:r>
              <a:rPr lang="en-US" sz="2800">
                <a:solidFill>
                  <a:srgbClr val="FFFF65"/>
                </a:solidFill>
              </a:rPr>
              <a:t>➡️</a:t>
            </a:r>
            <a:r>
              <a:rPr lang="en-US" sz="2800">
                <a:solidFill>
                  <a:schemeClr val="bg1"/>
                </a:solidFill>
              </a:rPr>
              <a:t> </a:t>
            </a:r>
            <a:r>
              <a:rPr lang="en-US" sz="2800">
                <a:solidFill>
                  <a:srgbClr val="FFFF65"/>
                </a:solidFill>
              </a:rPr>
              <a:t>मित्राने करावा असा उपदेश यात प्रभुत्वाचा,  अधिकाराचा भाग नसतो तो स्वीकारणे न स्वीकारणे हा संबंधित व्यक्तीच्या इच्छेचा भाग असतो</a:t>
            </a:r>
            <a:r>
              <a:rPr lang="en-US" sz="2800">
                <a:solidFill>
                  <a:schemeClr val="bg1"/>
                </a:solidFill>
              </a:rPr>
              <a:t> </a:t>
            </a:r>
          </a:p>
          <a:p>
            <a:r>
              <a:rPr lang="en-US" sz="2800">
                <a:solidFill>
                  <a:schemeClr val="bg1"/>
                </a:solidFill>
              </a:rPr>
              <a:t>         ३.कांतासंमित उपदेश ➡️ </a:t>
            </a:r>
            <a:r>
              <a:rPr lang="en-US" sz="2800">
                <a:solidFill>
                  <a:srgbClr val="FFFF65"/>
                </a:solidFill>
              </a:rPr>
              <a:t>साहित्यातील उपदेश हा कांता संमित  असतो कांता केवळ पत्नी नाही ती प्रिय आहे.  तिची भाषा हृदयाची, भावनांची येथे अधिकाराचे राज्य नाही,  ह्रुदयाचे अधिराज्य आहे.  तिथे उपदेश नाही.इथे आज्ञा ही नाही.पण ती काळजाची बोली टाळताच येत नाही.  हा हृदयाने केलेला हृदयाचा सत्कार असतो.  ही कळवळ्याची बोली असते.  ललित साहित्यातील जीवन दर्शनाचा आस्वादकाला ही तसाच मोह पडतो.  तो सौंदर्याचा उत्कट अनुभव असतो.  हा अनुभवच जीवनाचे मर्म प्रत्येक पद्धतीने वाचकाच्या मनात फुलवितो. </a:t>
            </a:r>
          </a:p>
        </p:txBody>
      </p:sp>
    </p:spTree>
    <p:extLst>
      <p:ext uri="{BB962C8B-B14F-4D97-AF65-F5344CB8AC3E}">
        <p14:creationId xmlns:p14="http://schemas.microsoft.com/office/powerpoint/2010/main" val="3557792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60F718-8B9E-7545-9FC2-0B48E58E0A05}"/>
              </a:ext>
            </a:extLst>
          </p:cNvPr>
          <p:cNvSpPr>
            <a:spLocks noGrp="1"/>
          </p:cNvSpPr>
          <p:nvPr>
            <p:ph idx="1"/>
          </p:nvPr>
        </p:nvSpPr>
        <p:spPr>
          <a:xfrm>
            <a:off x="142876" y="0"/>
            <a:ext cx="12049124" cy="6858000"/>
          </a:xfrm>
        </p:spPr>
        <p:txBody>
          <a:bodyPr/>
          <a:lstStyle/>
          <a:p>
            <a:r>
              <a:rPr lang="en-US"/>
              <a:t>      </a:t>
            </a:r>
            <a:r>
              <a:rPr lang="en-US" sz="3200">
                <a:solidFill>
                  <a:schemeClr val="accent3"/>
                </a:solidFill>
              </a:rPr>
              <a:t>सारांश : </a:t>
            </a:r>
            <a:r>
              <a:rPr lang="en-US">
                <a:solidFill>
                  <a:schemeClr val="accent3"/>
                </a:solidFill>
              </a:rPr>
              <a:t>👉</a:t>
            </a:r>
            <a:r>
              <a:rPr lang="en-US"/>
              <a:t> संस्कृत साहित्य मीमासकाची प्रयोजन चर्चाही ‘उपदेश आणि आनंद’या दोन प्रयोजना च्या परिघात फिरत असली तरी ही दोन्ही प्रयोजने परस्परविरोधी नाहीत असेही मानले गेले चातुर्वर्ण्य आणि वर्ण विरहित पुरुषार्थ या साखळीत पुरुषार्थ प्राप्ती आणि आनंद या गोष्टी एकरूपच आहेत साहित्याने वैदिक धर्माचा उपदेश करावा आणि त्याच्या आचरणाचा आनंद द्यावा हीच सच्चिदानंद रूपाची आराधना होय हे सांगणे म्हणजे साहित्याला विषमता ग्रस्त समाजव्यवस्थेच्या सेवेला जुंपने  होय यातून व्यक्त होणारी अभिरुची वाङ्मयीन  होत नाही.  ती धार्मिक ठरते,  मनुवादी ठरते.या संपूर्ण प्रयोजन विचाराच्या मानगुटीवर कर्म विपाकाचे फॅसिस्ट संविधान बसले आहे आनंद हीच विश्वाची प्रकृती आणि दुःख हे त्यात सर्वश्री परके आहे. त्यामुळे चातुर्वर्ण्या वर आधारित उभा असलेला प्रयोजनविचार जीवनाच्या खऱ्या गहनात  साहित्याला शिरू देत नाही परमेश्वर हे परम सत्य नाही माणूस हेच परम आणि अंतिम सत्य आहे आणि अंतिम सत्य आहे त्याच्या आणि त्यांच्यासारख्याच माणसाच्या संबंधाचा गुंतवळा उकलणे  आणि त्या सर्वांच्या अर्थाच्या  अनर्था च्या चित्रणातून जीवनाचे मर्म वाचकांच्या मनात प्रकाशमान करणे याहुन  साहित्याचे सुंदर प्रयोजन दुसरे कोणते असू शकत नाही असे </a:t>
            </a:r>
            <a:r>
              <a:rPr lang="en-US">
                <a:solidFill>
                  <a:srgbClr val="FFFF65"/>
                </a:solidFill>
              </a:rPr>
              <a:t>मॅक्झिम गॉर्की</a:t>
            </a:r>
            <a:r>
              <a:rPr lang="en-US"/>
              <a:t> म्हणतो त्या प्रमाणे माणूस हेच जीवनाचे परम सत्य आहे तेच जीवनाचे अंतिम सत्य आहे तेव्हा परमेश्वर या परमसत्यात  अडकलेला  भारतीय प्रयोजन विचार तिथून खेचून आणून माणूस या परमसत्याची जोडला पाहिजे.. </a:t>
            </a:r>
          </a:p>
        </p:txBody>
      </p:sp>
    </p:spTree>
    <p:extLst>
      <p:ext uri="{BB962C8B-B14F-4D97-AF65-F5344CB8AC3E}">
        <p14:creationId xmlns:p14="http://schemas.microsoft.com/office/powerpoint/2010/main" val="3541402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F1791F-C827-4A4F-BF17-CF4619A47159}"/>
              </a:ext>
            </a:extLst>
          </p:cNvPr>
          <p:cNvSpPr>
            <a:spLocks noGrp="1"/>
          </p:cNvSpPr>
          <p:nvPr>
            <p:ph idx="1"/>
          </p:nvPr>
        </p:nvSpPr>
        <p:spPr>
          <a:xfrm>
            <a:off x="0" y="0"/>
            <a:ext cx="12084844" cy="6858000"/>
          </a:xfrm>
        </p:spPr>
        <p:txBody>
          <a:bodyPr>
            <a:normAutofit lnSpcReduction="10000"/>
          </a:bodyPr>
          <a:lstStyle/>
          <a:p>
            <a:r>
              <a:rPr lang="en-US"/>
              <a:t>          </a:t>
            </a:r>
            <a:r>
              <a:rPr lang="en-US" sz="3600"/>
              <a:t>👉 </a:t>
            </a:r>
            <a:r>
              <a:rPr lang="en-US" sz="3600" b="1"/>
              <a:t>प्रयोजनविचार :</a:t>
            </a:r>
            <a:r>
              <a:rPr lang="en-US" sz="3600"/>
              <a:t>  </a:t>
            </a:r>
            <a:r>
              <a:rPr lang="en-US" sz="3600" b="1" u="sng"/>
              <a:t>पाश्च्यात्य आणि मराठी. </a:t>
            </a:r>
          </a:p>
          <a:p>
            <a:r>
              <a:rPr lang="en-US" sz="3200" b="1" u="sng">
                <a:solidFill>
                  <a:srgbClr val="FFC000"/>
                </a:solidFill>
              </a:rPr>
              <a:t>  </a:t>
            </a:r>
            <a:r>
              <a:rPr lang="en-US" sz="3200" b="1" u="sng">
                <a:solidFill>
                  <a:schemeClr val="bg2">
                    <a:lumMod val="75000"/>
                  </a:schemeClr>
                </a:solidFill>
              </a:rPr>
              <a:t>  १.  “ उच्च ज्ञानरुप आनंद याची सांगड”- </a:t>
            </a:r>
            <a:r>
              <a:rPr lang="en-US" sz="3200" b="1" u="sng">
                <a:solidFill>
                  <a:srgbClr val="FFC000"/>
                </a:solidFill>
              </a:rPr>
              <a:t> प्लेटो व ऍरिस्टॉटल. </a:t>
            </a:r>
          </a:p>
          <a:p>
            <a:r>
              <a:rPr lang="en-US" sz="3200" b="1" u="sng">
                <a:solidFill>
                  <a:srgbClr val="FFC000"/>
                </a:solidFill>
              </a:rPr>
              <a:t>    </a:t>
            </a:r>
            <a:r>
              <a:rPr lang="en-US" sz="3200" b="1" u="sng">
                <a:solidFill>
                  <a:schemeClr val="bg1"/>
                </a:solidFill>
              </a:rPr>
              <a:t> २. सत्यदर्शन आणि आनंद</a:t>
            </a:r>
            <a:r>
              <a:rPr lang="en-US" sz="3200" b="1" u="sng">
                <a:solidFill>
                  <a:srgbClr val="FFC000"/>
                </a:solidFill>
              </a:rPr>
              <a:t> – हरिभाऊ आपटे </a:t>
            </a:r>
          </a:p>
          <a:p>
            <a:r>
              <a:rPr lang="en-US" sz="3200" b="1" u="sng">
                <a:solidFill>
                  <a:srgbClr val="FFC000"/>
                </a:solidFill>
              </a:rPr>
              <a:t>  </a:t>
            </a:r>
            <a:r>
              <a:rPr lang="en-US" sz="3200" b="1" u="sng">
                <a:solidFill>
                  <a:schemeClr val="bg1">
                    <a:lumMod val="90000"/>
                    <a:lumOff val="10000"/>
                  </a:schemeClr>
                </a:solidFill>
              </a:rPr>
              <a:t>  ३.उज्वल मानवी गुणांचा प्रसार साहित्याने करावा</a:t>
            </a:r>
            <a:r>
              <a:rPr lang="en-US" sz="3200" b="1" u="sng">
                <a:solidFill>
                  <a:srgbClr val="FFC000"/>
                </a:solidFill>
              </a:rPr>
              <a:t> – वि. का. राजवाडे </a:t>
            </a:r>
          </a:p>
          <a:p>
            <a:r>
              <a:rPr lang="en-US" sz="3200" b="1" u="sng">
                <a:solidFill>
                  <a:srgbClr val="FFC000"/>
                </a:solidFill>
              </a:rPr>
              <a:t> </a:t>
            </a:r>
            <a:r>
              <a:rPr lang="en-US" sz="3200" b="1" u="sng">
                <a:solidFill>
                  <a:schemeClr val="tx1">
                    <a:lumMod val="50000"/>
                  </a:schemeClr>
                </a:solidFill>
              </a:rPr>
              <a:t>   </a:t>
            </a:r>
            <a:r>
              <a:rPr lang="en-US" sz="3200" b="1" u="sng">
                <a:solidFill>
                  <a:schemeClr val="bg2"/>
                </a:solidFill>
              </a:rPr>
              <a:t>४.सौंदर्य हे सत्यरूपच असावे. वाचक साहित्याच्या वाचनाने सत्य, सौंदर्य आणि न्याय यांनी संस्कारित होतो</a:t>
            </a:r>
            <a:r>
              <a:rPr lang="en-US" sz="3200" b="1" u="sng">
                <a:solidFill>
                  <a:schemeClr val="tx1">
                    <a:lumMod val="50000"/>
                  </a:schemeClr>
                </a:solidFill>
              </a:rPr>
              <a:t>. </a:t>
            </a:r>
            <a:r>
              <a:rPr lang="en-US" sz="3200" b="1" u="sng">
                <a:solidFill>
                  <a:srgbClr val="FFC000"/>
                </a:solidFill>
              </a:rPr>
              <a:t>– वि. स. खांडेकर </a:t>
            </a:r>
          </a:p>
          <a:p>
            <a:r>
              <a:rPr lang="en-US" sz="3200" b="1" u="sng">
                <a:solidFill>
                  <a:srgbClr val="FFC000"/>
                </a:solidFill>
              </a:rPr>
              <a:t>   ५.आनंद -  </a:t>
            </a:r>
            <a:r>
              <a:rPr lang="en-US" sz="3200" b="1" u="sng"/>
              <a:t>या प्रयोजनाचा पुरस्कार वि. कृ. चिपळूणकर, श्री. कृ. कोल्हटकर, यांनी केला तर</a:t>
            </a:r>
            <a:r>
              <a:rPr lang="en-US" sz="3200" b="1" u="sng">
                <a:solidFill>
                  <a:schemeClr val="bg1"/>
                </a:solidFill>
              </a:rPr>
              <a:t> पुनः प्रत्ययाचा आनंद</a:t>
            </a:r>
            <a:r>
              <a:rPr lang="en-US" sz="3200" b="1" u="sng"/>
              <a:t> हे ना. सी. फडके आणि मर्ढेकर यांनी आनंद हेच प्रयोजन स्वीकारले. </a:t>
            </a:r>
          </a:p>
          <a:p>
            <a:pPr marL="0" indent="0">
              <a:buNone/>
            </a:pPr>
            <a:r>
              <a:rPr lang="en-US" sz="3200" b="1" u="sng">
                <a:solidFill>
                  <a:srgbClr val="FFC000"/>
                </a:solidFill>
              </a:rPr>
              <a:t>     ६.जीवनदर्शन आणि आनंद -</a:t>
            </a:r>
            <a:r>
              <a:rPr lang="en-US" sz="3200" b="1" u="sng"/>
              <a:t>हे प्रयोजन </a:t>
            </a:r>
            <a:r>
              <a:rPr lang="en-US" sz="3200" b="1" u="sng">
                <a:solidFill>
                  <a:schemeClr val="bg1"/>
                </a:solidFill>
              </a:rPr>
              <a:t> वा. ल. कुलकर्णी, पु. शी. रेगे, गंगाधर गाडगीळ यांनी स्वीकारले. </a:t>
            </a:r>
          </a:p>
        </p:txBody>
      </p:sp>
    </p:spTree>
    <p:extLst>
      <p:ext uri="{BB962C8B-B14F-4D97-AF65-F5344CB8AC3E}">
        <p14:creationId xmlns:p14="http://schemas.microsoft.com/office/powerpoint/2010/main" val="1875036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042803-3205-F347-9971-DFF72021FBCE}"/>
              </a:ext>
            </a:extLst>
          </p:cNvPr>
          <p:cNvSpPr>
            <a:spLocks noGrp="1"/>
          </p:cNvSpPr>
          <p:nvPr>
            <p:ph idx="1"/>
          </p:nvPr>
        </p:nvSpPr>
        <p:spPr>
          <a:xfrm>
            <a:off x="214314" y="0"/>
            <a:ext cx="11882436" cy="6858000"/>
          </a:xfrm>
        </p:spPr>
        <p:txBody>
          <a:bodyPr>
            <a:normAutofit fontScale="92500" lnSpcReduction="10000"/>
          </a:bodyPr>
          <a:lstStyle/>
          <a:p>
            <a:r>
              <a:rPr lang="en-US" sz="3200"/>
              <a:t>   </a:t>
            </a:r>
            <a:r>
              <a:rPr lang="en-US" sz="3200">
                <a:solidFill>
                  <a:schemeClr val="bg1"/>
                </a:solidFill>
              </a:rPr>
              <a:t>६.</a:t>
            </a:r>
            <a:r>
              <a:rPr lang="en-US" sz="3200"/>
              <a:t>  </a:t>
            </a:r>
            <a:r>
              <a:rPr lang="en-US" sz="3200">
                <a:solidFill>
                  <a:schemeClr val="bg1"/>
                </a:solidFill>
              </a:rPr>
              <a:t>पाश्चत्य साहित्य विश्वात प्लेटो, अरिस्टॉटल प्रमाणे</a:t>
            </a:r>
            <a:r>
              <a:rPr lang="en-US" sz="3200"/>
              <a:t> टॉलस्टॉयने आदर्श मानवी भावनांचा साहित्याचे प्रयोजन म्हणून पुरस्कार केला.. तर </a:t>
            </a:r>
            <a:r>
              <a:rPr lang="en-US" sz="3200">
                <a:solidFill>
                  <a:schemeClr val="bg1"/>
                </a:solidFill>
              </a:rPr>
              <a:t>शेलीने</a:t>
            </a:r>
            <a:r>
              <a:rPr lang="en-US" sz="3200"/>
              <a:t> नीती या प्रयोजनचा पुरस्कार केला. </a:t>
            </a:r>
          </a:p>
          <a:p>
            <a:r>
              <a:rPr lang="en-US" sz="3200"/>
              <a:t>   </a:t>
            </a:r>
            <a:r>
              <a:rPr lang="en-US" sz="3200">
                <a:solidFill>
                  <a:schemeClr val="bg2"/>
                </a:solidFill>
              </a:rPr>
              <a:t>७.डॉ. जॉनशन &amp;वर्डस्वर्थ यांनी </a:t>
            </a:r>
            <a:r>
              <a:rPr lang="en-US" sz="3200"/>
              <a:t>ज्ञानाला प्रयोजनरूपात पाहिले. </a:t>
            </a:r>
          </a:p>
          <a:p>
            <a:r>
              <a:rPr lang="en-US" sz="3200"/>
              <a:t>   </a:t>
            </a:r>
            <a:r>
              <a:rPr lang="en-US" sz="3200">
                <a:solidFill>
                  <a:schemeClr val="bg1"/>
                </a:solidFill>
              </a:rPr>
              <a:t>८.म्यॅथ्यू अरनॉल्ड –</a:t>
            </a:r>
            <a:r>
              <a:rPr lang="en-US" sz="3200">
                <a:solidFill>
                  <a:srgbClr val="FFFF65"/>
                </a:solidFill>
              </a:rPr>
              <a:t>जीवनावर भाष्य करणे हे साहित्याचे प्रयोजन मानले. </a:t>
            </a:r>
          </a:p>
          <a:p>
            <a:pPr marL="0" indent="0">
              <a:buNone/>
            </a:pPr>
            <a:r>
              <a:rPr lang="en-US" sz="3200">
                <a:solidFill>
                  <a:srgbClr val="FFFF65"/>
                </a:solidFill>
              </a:rPr>
              <a:t>    </a:t>
            </a:r>
            <a:r>
              <a:rPr lang="en-US" sz="3200">
                <a:solidFill>
                  <a:schemeClr val="bg1"/>
                </a:solidFill>
              </a:rPr>
              <a:t>९.सौदंर्यवादी कांट – </a:t>
            </a:r>
            <a:r>
              <a:rPr lang="en-US" sz="3200">
                <a:solidFill>
                  <a:srgbClr val="FFC000"/>
                </a:solidFill>
              </a:rPr>
              <a:t>वाचकाला निरपेक्ष आनंद देणे हे प्रयोजन मानले. </a:t>
            </a:r>
          </a:p>
          <a:p>
            <a:pPr marL="0" indent="0">
              <a:buNone/>
            </a:pPr>
            <a:r>
              <a:rPr lang="en-US" sz="3200">
                <a:solidFill>
                  <a:srgbClr val="FFC000"/>
                </a:solidFill>
              </a:rPr>
              <a:t>    </a:t>
            </a:r>
            <a:r>
              <a:rPr lang="en-US" sz="3200">
                <a:solidFill>
                  <a:schemeClr val="bg1"/>
                </a:solidFill>
              </a:rPr>
              <a:t>१०. कलावादी – </a:t>
            </a:r>
            <a:r>
              <a:rPr lang="en-US" sz="3200">
                <a:solidFill>
                  <a:srgbClr val="FFFF65"/>
                </a:solidFill>
              </a:rPr>
              <a:t>गॉतीय,  ब्रॅडली,  वॉल्टर पेटर,  क्लाईव्ह बेल,  रॉजर फ्राय इत्यादी मीमांसकांनी         </a:t>
            </a:r>
            <a:r>
              <a:rPr lang="en-US" sz="3200">
                <a:solidFill>
                  <a:schemeClr val="bg1"/>
                </a:solidFill>
              </a:rPr>
              <a:t>विशुद्ध आनंदाचा</a:t>
            </a:r>
            <a:r>
              <a:rPr lang="en-US" sz="3200">
                <a:solidFill>
                  <a:srgbClr val="FFFF65"/>
                </a:solidFill>
              </a:rPr>
              <a:t> प्रयोजन म्हणून पुरस्कार केला. </a:t>
            </a:r>
          </a:p>
          <a:p>
            <a:pPr marL="0" indent="0">
              <a:buNone/>
            </a:pPr>
            <a:r>
              <a:rPr lang="en-US" sz="3200">
                <a:solidFill>
                  <a:srgbClr val="FFFF65"/>
                </a:solidFill>
              </a:rPr>
              <a:t>  ११. साहित्यामुळे प्रेरणा जागृत होतात पण त्यांची प्रत्यक्ष कृती निर्माण होणार नाही अशी व्यवस्था लावली जाते साहित्य द्वारा होणारे परिणाम दूरगामी असतात आणि ते फार महत्वाचे असतात धर्म जिथे अपेशी ठरला तिथे साहित्य यशस्वी  ठरले असे</a:t>
            </a:r>
            <a:r>
              <a:rPr lang="en-US" sz="3200" b="1" u="sng">
                <a:solidFill>
                  <a:srgbClr val="FFFF65"/>
                </a:solidFill>
              </a:rPr>
              <a:t>-</a:t>
            </a:r>
            <a:r>
              <a:rPr lang="en-US" sz="3200" b="1" u="sng">
                <a:solidFill>
                  <a:schemeClr val="accent4"/>
                </a:solidFill>
              </a:rPr>
              <a:t>ए. रिचर्डसन</a:t>
            </a:r>
            <a:r>
              <a:rPr lang="en-US" sz="3200" b="1" u="sng">
                <a:solidFill>
                  <a:schemeClr val="bg1"/>
                </a:solidFill>
              </a:rPr>
              <a:t>  </a:t>
            </a:r>
            <a:r>
              <a:rPr lang="en-US" sz="3200" b="1" u="sng">
                <a:solidFill>
                  <a:srgbClr val="FFFF65"/>
                </a:solidFill>
              </a:rPr>
              <a:t>यांनी म्हण्टले. ते फार महत्वपूर्ण आहे. </a:t>
            </a:r>
          </a:p>
          <a:p>
            <a:pPr marL="0" indent="0">
              <a:buNone/>
            </a:pPr>
            <a:endParaRPr lang="en-US" sz="3200">
              <a:solidFill>
                <a:srgbClr val="FFC000"/>
              </a:solidFill>
            </a:endParaRPr>
          </a:p>
          <a:p>
            <a:endParaRPr lang="en-US"/>
          </a:p>
        </p:txBody>
      </p:sp>
    </p:spTree>
    <p:extLst>
      <p:ext uri="{BB962C8B-B14F-4D97-AF65-F5344CB8AC3E}">
        <p14:creationId xmlns:p14="http://schemas.microsoft.com/office/powerpoint/2010/main" val="234755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00D92-87C4-4E45-A8DF-B309621F5056}"/>
              </a:ext>
            </a:extLst>
          </p:cNvPr>
          <p:cNvSpPr>
            <a:spLocks noGrp="1"/>
          </p:cNvSpPr>
          <p:nvPr>
            <p:ph idx="1"/>
          </p:nvPr>
        </p:nvSpPr>
        <p:spPr>
          <a:xfrm>
            <a:off x="119063" y="190500"/>
            <a:ext cx="12072937" cy="6548438"/>
          </a:xfrm>
        </p:spPr>
        <p:txBody>
          <a:bodyPr>
            <a:normAutofit lnSpcReduction="10000"/>
          </a:bodyPr>
          <a:lstStyle/>
          <a:p>
            <a:r>
              <a:rPr lang="en-US"/>
              <a:t>  </a:t>
            </a:r>
            <a:r>
              <a:rPr lang="en-US" b="1">
                <a:solidFill>
                  <a:schemeClr val="bg1"/>
                </a:solidFill>
              </a:rPr>
              <a:t>👉 </a:t>
            </a:r>
            <a:r>
              <a:rPr lang="en-US" sz="3200" b="1">
                <a:solidFill>
                  <a:schemeClr val="bg1"/>
                </a:solidFill>
              </a:rPr>
              <a:t> १.पलायनवाद:</a:t>
            </a:r>
            <a:r>
              <a:rPr lang="en-US" sz="3200">
                <a:solidFill>
                  <a:schemeClr val="bg1"/>
                </a:solidFill>
              </a:rPr>
              <a:t> </a:t>
            </a:r>
            <a:r>
              <a:rPr lang="en-US" sz="3200"/>
              <a:t> </a:t>
            </a:r>
            <a:r>
              <a:rPr lang="en-US" sz="3200">
                <a:solidFill>
                  <a:schemeClr val="accent4"/>
                </a:solidFill>
              </a:rPr>
              <a:t>जीवनातील दुःखे नाहीशी व्हावीत अशी प्रत्येकाची स्वाभाविक इच्छा असते या कामी साहित्याचा उपयोग होऊ शकतो अर्थात त्यासाठी वांग्मय रम्य व कल्पनावादी हवे ते ओघाने आलेच त्यातूनच हे  प्रयोजन सिद्ध होते.  असे वांग्मय अवास्तव कल्पनारमणीय असेच असते. </a:t>
            </a:r>
          </a:p>
          <a:p>
            <a:r>
              <a:rPr lang="en-US" sz="3200">
                <a:solidFill>
                  <a:schemeClr val="bg1"/>
                </a:solidFill>
              </a:rPr>
              <a:t>👉</a:t>
            </a:r>
            <a:r>
              <a:rPr lang="en-US" sz="3200" b="1">
                <a:solidFill>
                  <a:schemeClr val="bg1"/>
                </a:solidFill>
              </a:rPr>
              <a:t>2.इच्छापूर्ती/स्वपनरंजन- </a:t>
            </a:r>
            <a:r>
              <a:rPr lang="en-US" sz="3200">
                <a:solidFill>
                  <a:schemeClr val="accent2"/>
                </a:solidFill>
              </a:rPr>
              <a:t>ही पलायनवादाची भावरूप बाजू होय.  व्यावहारिक जीवनातील मर्यादांमुळे अपूर्ण इच्छा आकांक्षा वासना इत्यादी साहित्यातील नायक-नायिकेच्या द्वारा पूर्ण होणे शक्य असते उदाहरणार्थ प्रेम विषय कवितेत हे प्रयोजन वाचकापेक्षा  लेखकाच्या बाजूने अधिक होय.</a:t>
            </a:r>
          </a:p>
          <a:p>
            <a:pPr marL="0" indent="0">
              <a:buNone/>
            </a:pPr>
            <a:r>
              <a:rPr lang="en-US" sz="3200">
                <a:solidFill>
                  <a:schemeClr val="accent2"/>
                </a:solidFill>
              </a:rPr>
              <a:t> </a:t>
            </a:r>
            <a:r>
              <a:rPr lang="en-US" sz="3200" b="1">
                <a:solidFill>
                  <a:schemeClr val="bg1"/>
                </a:solidFill>
              </a:rPr>
              <a:t> 👉३.जिज्ञासातृप्ती –.</a:t>
            </a:r>
            <a:r>
              <a:rPr lang="en-US" sz="3200">
                <a:solidFill>
                  <a:schemeClr val="accent6">
                    <a:lumMod val="75000"/>
                  </a:schemeClr>
                </a:solidFill>
              </a:rPr>
              <a:t> </a:t>
            </a:r>
            <a:r>
              <a:rPr lang="en-US" sz="3200"/>
              <a:t>जिज्ञासा किंवा कुतूहल हे माणसाच्या ठिकाणची एक प्रबळ असे जन्मजात प्रेरणा आहे लहान मुले आवडीने गोष्टी ऐकत आहात त्याच आवडीने मोठी माणसे कथारूप साहित्याचा आस्वाद घेत असतात. </a:t>
            </a:r>
          </a:p>
        </p:txBody>
      </p:sp>
    </p:spTree>
    <p:extLst>
      <p:ext uri="{BB962C8B-B14F-4D97-AF65-F5344CB8AC3E}">
        <p14:creationId xmlns:p14="http://schemas.microsoft.com/office/powerpoint/2010/main" val="3393855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6F8EF3-D100-E846-A04B-482E6836A734}"/>
              </a:ext>
            </a:extLst>
          </p:cNvPr>
          <p:cNvSpPr>
            <a:spLocks noGrp="1"/>
          </p:cNvSpPr>
          <p:nvPr>
            <p:ph idx="1"/>
          </p:nvPr>
        </p:nvSpPr>
        <p:spPr>
          <a:xfrm>
            <a:off x="156499" y="0"/>
            <a:ext cx="11879001" cy="6858000"/>
          </a:xfrm>
        </p:spPr>
        <p:txBody>
          <a:bodyPr>
            <a:normAutofit fontScale="25000" lnSpcReduction="20000"/>
          </a:bodyPr>
          <a:lstStyle/>
          <a:p>
            <a:r>
              <a:rPr lang="en-US" sz="5400" b="1">
                <a:solidFill>
                  <a:schemeClr val="accent3"/>
                </a:solidFill>
              </a:rPr>
              <a:t> </a:t>
            </a:r>
            <a:r>
              <a:rPr lang="en-US" sz="12800" b="1">
                <a:solidFill>
                  <a:schemeClr val="accent3"/>
                </a:solidFill>
              </a:rPr>
              <a:t>प्रस्तावना:</a:t>
            </a:r>
          </a:p>
          <a:p>
            <a:r>
              <a:rPr lang="en-US" sz="11200" b="1"/>
              <a:t>वस्तूची प्रकृती आणि प्रयोजन:</a:t>
            </a:r>
          </a:p>
          <a:p>
            <a:pPr marL="0" indent="0">
              <a:buNone/>
            </a:pPr>
            <a:r>
              <a:rPr lang="en-US" sz="11200" b="1">
                <a:solidFill>
                  <a:schemeClr val="accent3"/>
                </a:solidFill>
              </a:rPr>
              <a:t>                 </a:t>
            </a:r>
            <a:r>
              <a:rPr lang="en-US" sz="11200" b="1">
                <a:solidFill>
                  <a:schemeClr val="tx2"/>
                </a:solidFill>
              </a:rPr>
              <a:t>साहित्याचे</a:t>
            </a:r>
            <a:r>
              <a:rPr lang="en-US" sz="11200" b="1">
                <a:solidFill>
                  <a:schemeClr val="tx1"/>
                </a:solidFill>
              </a:rPr>
              <a:t> </a:t>
            </a:r>
            <a:r>
              <a:rPr lang="en-US" sz="11200" b="1">
                <a:solidFill>
                  <a:schemeClr val="tx2"/>
                </a:solidFill>
              </a:rPr>
              <a:t>प्रयोजन सांगणे म्हणजे साहित्याच्या निर्मितीमागील हेतू स्पष्ट करणे होय.कोणतीही गोष्ट अथवा कृती जेंव्हा आपण करतो तेंव्हा त्यामागे कोणता ना कोणता हेतू अथवा उद्देश हा असतोच. हेतूशिवाय कोणतेही गोष्ट असूच शकत नाही. याचा साधा सरळ अर्थ म्हणजे आपल्या कृती मागे काही तरी प्रयोजन असते. उदा. शेतकरी शेती करतो, ती अन्नधान्य पिकवण्यासाठी. विणकर वस्त्र विणतो, ते शरीर झाकण्यासाठी. गवंडी घरे बांधतो, ते निवाऱ्यासाठी. म्हणजे अन्न, वस्त्र, निवारा या मानवाच्या मूलभूत गरजा भागविण्यासाठी शेतकरी, विणकर, गवंडी यांच्या कृतीत उपयुक्तता हे प्रयोजन असते. तसें ललित साहित्याच्या निर्मितीचे प्रयोजन देखील असते. त्याचा विचार भारतीय आणि पाश्चात्य समीक्षकांनी काही विचार मांडला आहे. तो प्रामुख्याने दुहेरी स्वरूपाचा आहे. </a:t>
            </a:r>
            <a:r>
              <a:rPr lang="en-US" sz="11200" b="1">
                <a:solidFill>
                  <a:srgbClr val="FFFF65"/>
                </a:solidFill>
              </a:rPr>
              <a:t>१.लेखकाच्या बाजूने म्हणजे लेखक साहित्य निर्मिती का? करतो. याचा शोध घेणे.  २.रसिक/ वाचक साहित्य का</a:t>
            </a:r>
            <a:r>
              <a:rPr lang="en-US" sz="11200" b="1">
                <a:solidFill>
                  <a:schemeClr val="accent2">
                    <a:lumMod val="75000"/>
                  </a:schemeClr>
                </a:solidFill>
              </a:rPr>
              <a:t> </a:t>
            </a:r>
            <a:r>
              <a:rPr lang="en-US" sz="11200" b="1">
                <a:solidFill>
                  <a:srgbClr val="FFFF65"/>
                </a:solidFill>
              </a:rPr>
              <a:t>वाचतो. हे समजून घेण्याआधी </a:t>
            </a:r>
            <a:r>
              <a:rPr lang="en-US" sz="11200" b="1">
                <a:solidFill>
                  <a:schemeClr val="accent3">
                    <a:lumMod val="75000"/>
                  </a:schemeClr>
                </a:solidFill>
              </a:rPr>
              <a:t>प्रयोजन संज्ञा समजून घेऊ. </a:t>
            </a:r>
            <a:endParaRPr lang="en-US" sz="11200" b="1">
              <a:solidFill>
                <a:schemeClr val="accent2">
                  <a:lumMod val="75000"/>
                </a:schemeClr>
              </a:solidFill>
            </a:endParaRPr>
          </a:p>
          <a:p>
            <a:pPr marL="0" indent="0">
              <a:buNone/>
            </a:pPr>
            <a:r>
              <a:rPr lang="en-US" sz="11200" b="1">
                <a:solidFill>
                  <a:schemeClr val="accent3"/>
                </a:solidFill>
              </a:rPr>
              <a:t>                 </a:t>
            </a:r>
          </a:p>
          <a:p>
            <a:pPr marL="0" indent="0">
              <a:buNone/>
            </a:pPr>
            <a:r>
              <a:rPr lang="en-US" sz="8600" b="1">
                <a:solidFill>
                  <a:schemeClr val="accent3"/>
                </a:solidFill>
              </a:rPr>
              <a:t>                    </a:t>
            </a:r>
          </a:p>
          <a:p>
            <a:pPr marL="0" indent="0">
              <a:buNone/>
            </a:pPr>
            <a:r>
              <a:rPr lang="en-US" sz="5400" b="1">
                <a:solidFill>
                  <a:schemeClr val="accent3"/>
                </a:solidFill>
              </a:rPr>
              <a:t>     </a:t>
            </a:r>
          </a:p>
          <a:p>
            <a:endParaRPr lang="en-US" sz="5400" b="1">
              <a:solidFill>
                <a:schemeClr val="accent3"/>
              </a:solidFill>
            </a:endParaRPr>
          </a:p>
        </p:txBody>
      </p:sp>
    </p:spTree>
    <p:extLst>
      <p:ext uri="{BB962C8B-B14F-4D97-AF65-F5344CB8AC3E}">
        <p14:creationId xmlns:p14="http://schemas.microsoft.com/office/powerpoint/2010/main" val="1077695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E04BFE-6D80-0A41-A001-AC0990BE683A}"/>
              </a:ext>
            </a:extLst>
          </p:cNvPr>
          <p:cNvSpPr>
            <a:spLocks noGrp="1"/>
          </p:cNvSpPr>
          <p:nvPr>
            <p:ph idx="1"/>
          </p:nvPr>
        </p:nvSpPr>
        <p:spPr>
          <a:xfrm>
            <a:off x="130969" y="154781"/>
            <a:ext cx="11918156" cy="6703219"/>
          </a:xfrm>
        </p:spPr>
        <p:txBody>
          <a:bodyPr>
            <a:normAutofit fontScale="92500" lnSpcReduction="20000"/>
          </a:bodyPr>
          <a:lstStyle/>
          <a:p>
            <a:r>
              <a:rPr lang="en-US"/>
              <a:t>         </a:t>
            </a:r>
            <a:r>
              <a:rPr lang="en-US" sz="2600">
                <a:solidFill>
                  <a:schemeClr val="accent2">
                    <a:lumMod val="50000"/>
                  </a:schemeClr>
                </a:solidFill>
              </a:rPr>
              <a:t>जिज्ञासा ही मानवाची अत्यंत महत्त्वाची अशी प्रबळ प्रवृत्ती  आहे.  इतरांच्या जीवनात डोकावून पाहणे माणसाला नेहमीच आवडते या जिज्ञासेची तृप्ती कथा, कादंबरी, नाटक  चित्रपट  या सारख्या साहित्यप्रकारातून  होते आणि साहित्यातून त्यांना जिज्ञासातृप्ती चा आनंद मिळतो.मात्र हे प्रयोजन वाचकांचा विचार करते.कदाचित निर्मिती झाली की या अर्थाने त्यांची</a:t>
            </a:r>
            <a:r>
              <a:rPr lang="en-US" sz="2600">
                <a:solidFill>
                  <a:schemeClr val="accent1"/>
                </a:solidFill>
              </a:rPr>
              <a:t> </a:t>
            </a:r>
            <a:r>
              <a:rPr lang="en-US" sz="2600">
                <a:solidFill>
                  <a:schemeClr val="accent3">
                    <a:lumMod val="50000"/>
                  </a:schemeClr>
                </a:solidFill>
              </a:rPr>
              <a:t>जिज्ञासा तृप्त होत नाही. त्यामुळे हे प्रयोजन अंशतः  लेखकाच्या बाजूचे तर पूर्णता वाचकाच्या बाजूचे ठरते वाचकाला साहित्य वाचनाने मिळणारा अल्लाद हा जिज्ञासापूर्तीतूनच मिळतो.  तरीपण ती बाजू लंगडी असल्यामुळे जिज्ञासातृप्तीस प्रयोजन म्हणता येणार नाही.  तो वाटल्यास साहित्याचा एक आनुषंगिक उपयोग म्हणता येईल. मम्मट या संस्कृत मीमांसकानी सांगितलेले व्यवहारज्ञान हे प्रयोजन जिज्ञासा तृप्तीशी मिळतेजुळते आहे. </a:t>
            </a:r>
          </a:p>
          <a:p>
            <a:r>
              <a:rPr lang="en-US" sz="2600" b="1">
                <a:solidFill>
                  <a:schemeClr val="bg1"/>
                </a:solidFill>
              </a:rPr>
              <a:t>👉४.आत्माविष्कार :</a:t>
            </a:r>
            <a:r>
              <a:rPr lang="en-US" sz="2600" b="1">
                <a:solidFill>
                  <a:schemeClr val="accent2"/>
                </a:solidFill>
              </a:rPr>
              <a:t> दर्शनी स्वरूपात आत्माविष्कार हे लेखकनिष्ठ प्रयोजन आहे साहित्यकृतीतून आपले अनुभव व्यक्त करीत असतो वाचकास काही जाणून घेयचे असते,  तर लेखकास  काही तरी  सांगावयाचे असते. यालाच आत्मविष्कार म्हणतात. आत्मलेखनात्मक साहित्यात आत्माविष्कार अप्रत्यक्षपणे असतो. संतांची अभंगातील भक्ती  भावना त्याचा आत्माविष्कार च घडवितो. त्याच्या साहित्यात उपदेश आग्रह प्रचार इत्यादी बाबी येण्याचा संभव असतो मात्र कवीच्या दृष्टिकोनातून सहज आविष्कार रमनीय  वाटतो. </a:t>
            </a:r>
          </a:p>
          <a:p>
            <a:r>
              <a:rPr lang="en-US" sz="2600" b="1">
                <a:solidFill>
                  <a:schemeClr val="accent2"/>
                </a:solidFill>
              </a:rPr>
              <a:t>       आत्माविष्कार ही संकल्पना पाश्‍चात्त्य संस्कृतीतून आपल्याकडे आलेली आहे. </a:t>
            </a:r>
            <a:endParaRPr lang="en-US" sz="2600" b="1">
              <a:solidFill>
                <a:schemeClr val="bg1"/>
              </a:solidFill>
            </a:endParaRPr>
          </a:p>
        </p:txBody>
      </p:sp>
    </p:spTree>
    <p:extLst>
      <p:ext uri="{BB962C8B-B14F-4D97-AF65-F5344CB8AC3E}">
        <p14:creationId xmlns:p14="http://schemas.microsoft.com/office/powerpoint/2010/main" val="839290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011CF4-3023-6D4E-8250-7D08DC57EDD5}"/>
              </a:ext>
            </a:extLst>
          </p:cNvPr>
          <p:cNvSpPr>
            <a:spLocks noGrp="1"/>
          </p:cNvSpPr>
          <p:nvPr>
            <p:ph idx="1"/>
          </p:nvPr>
        </p:nvSpPr>
        <p:spPr>
          <a:xfrm>
            <a:off x="107156" y="0"/>
            <a:ext cx="12084844" cy="6858000"/>
          </a:xfrm>
        </p:spPr>
        <p:txBody>
          <a:bodyPr/>
          <a:lstStyle/>
          <a:p>
            <a:r>
              <a:rPr lang="en-US"/>
              <a:t>     </a:t>
            </a:r>
            <a:r>
              <a:rPr lang="en-US" sz="3200" b="1">
                <a:solidFill>
                  <a:schemeClr val="bg1"/>
                </a:solidFill>
              </a:rPr>
              <a:t>👉 ५.भावनांचे विरेचन : </a:t>
            </a:r>
          </a:p>
          <a:p>
            <a:r>
              <a:rPr lang="en-US" sz="3200" b="1">
                <a:solidFill>
                  <a:schemeClr val="bg1"/>
                </a:solidFill>
              </a:rPr>
              <a:t>                </a:t>
            </a:r>
            <a:r>
              <a:rPr lang="en-US" sz="3200" b="1"/>
              <a:t>हे आत्माविष्काराशी जवळचे असे प्रयोजन आहे एखाद्या  प्रबळ भावनेचे दडपण लेखकावर पडते. त्यामुळे  तो साहित्य निर्मिती करीत असतो त्यामुळे भावनांचे दडपण कमी होते विशिष्ट प्रकारच्या भावना त्या त्या प्रकारच्या वाङ्मय  वाचनातून विरेचित होतात मात्र साहित्य वाचनाने भावना क्षुब्ध  होतात की शांत अशी शंका येते तथापि वांग्मय वाचल्याने उद्दीपित झालेल्या भावनांचे उन्नयन ही तेच वाचन पुढे चालू ठेवल्याने होऊ शकते असा अनुभव आहे. शिवाय साहित्य वाचनाने ज्या भावना उद्दीपित होतात त्या त्या प्रत्यक्ष सृष्टीतील नसून स्वप्न रंजीत असतात हे लक्षात घेणे आवश्यक आहे. </a:t>
            </a:r>
          </a:p>
        </p:txBody>
      </p:sp>
    </p:spTree>
    <p:extLst>
      <p:ext uri="{BB962C8B-B14F-4D97-AF65-F5344CB8AC3E}">
        <p14:creationId xmlns:p14="http://schemas.microsoft.com/office/powerpoint/2010/main" val="2042780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767EA-3B2F-6F4D-B9C2-CB6318C1336E}"/>
              </a:ext>
            </a:extLst>
          </p:cNvPr>
          <p:cNvSpPr>
            <a:spLocks noGrp="1"/>
          </p:cNvSpPr>
          <p:nvPr>
            <p:ph type="title"/>
          </p:nvPr>
        </p:nvSpPr>
        <p:spPr>
          <a:xfrm>
            <a:off x="0" y="142311"/>
            <a:ext cx="12106331" cy="6573377"/>
          </a:xfrm>
        </p:spPr>
        <p:txBody>
          <a:bodyPr anchor="t">
            <a:normAutofit fontScale="90000"/>
          </a:bodyPr>
          <a:lstStyle/>
          <a:p>
            <a:pPr marL="742950" indent="-742950">
              <a:buFont typeface="Arial" panose="020B0604020202020204" pitchFamily="34" charset="0"/>
              <a:buChar char="•"/>
            </a:pPr>
            <a:r>
              <a:rPr lang="en-US">
                <a:solidFill>
                  <a:srgbClr val="FFC000"/>
                </a:solidFill>
              </a:rPr>
              <a:t>.१.</a:t>
            </a:r>
            <a:r>
              <a:rPr lang="en-US"/>
              <a:t> </a:t>
            </a:r>
            <a:r>
              <a:rPr lang="en-US" b="1" u="sng">
                <a:solidFill>
                  <a:srgbClr val="FFC000"/>
                </a:solidFill>
              </a:rPr>
              <a:t>प्रयोजन या संकल्पनेचे स्पष्टीकरण:</a:t>
            </a:r>
            <a:br>
              <a:rPr lang="en-US" b="1" u="sng">
                <a:solidFill>
                  <a:srgbClr val="FFC000"/>
                </a:solidFill>
              </a:rPr>
            </a:br>
            <a:r>
              <a:rPr lang="en-US" b="1" u="sng"/>
              <a:t>    </a:t>
            </a:r>
            <a:r>
              <a:rPr lang="en-US" sz="2400" b="1" u="sng">
                <a:solidFill>
                  <a:schemeClr val="tx1">
                    <a:lumMod val="25000"/>
                  </a:schemeClr>
                </a:solidFill>
              </a:rPr>
              <a:t>प्रस्तुत प्रकरणात आपल्याला साहित्याच्या प्रयोजनाचा विचार करावयाचा आहे प्रयोजन या संकल्पनेलापर्याय म्हणून हेतू, उद्दिष्ट, साध्य अशा संज्ञा वापरल्या जातात अर्थात प्रयोजन व कार्य वा परिणाम या संज्ञांचा अनेकदा एकत्र उपयोग केला जात असला तरी त्या दोहोंमध्ये एक भेद आहे तो म्हणजे प्रयोजन हे कार्याच्या तार्किक दृष्ट्या आधी असते आणि का</a:t>
            </a:r>
            <a:r>
              <a:rPr lang="en-US" sz="2800" b="1" u="sng">
                <a:solidFill>
                  <a:schemeClr val="tx1">
                    <a:lumMod val="25000"/>
                  </a:schemeClr>
                </a:solidFill>
              </a:rPr>
              <a:t>र्य हे प्रयोजन याच्या नंतर असते. उदाहरणार्थ आपल्या मनात विशिष्ट गोष्ट करण्याचे प्रयोजन असते आणि प्रत्यक्ष कार्य हे त्यानंतर अस्तित्वात येते एखादी संस्था काढण्याचे प्रयोजन आपल्या मनातही असते आणि त्यानंतर ती संस्था अस्तित्वात येते. अर्थात विशिष्ट प्रयोजन डोळ्यासमोर असूनही त्याप्रमाणे कार्य घडेल असे नाही त्यामुळेच प्रयोजन व परिणाम यामध्ये भेद करावा लागतो परंतु अनेकदा प्रयोजन कार्य अशी संज्ञा एकत्रितपणे वापरली जाते याचे कारण या दोन्ही गोष्टी एकमेकांशी जोडलेल्या आहेत. </a:t>
            </a:r>
            <a:br>
              <a:rPr lang="en-US" sz="2800" b="1" u="sng">
                <a:solidFill>
                  <a:schemeClr val="tx1">
                    <a:lumMod val="25000"/>
                  </a:schemeClr>
                </a:solidFill>
              </a:rPr>
            </a:br>
            <a:r>
              <a:rPr lang="en-US" sz="2800" b="1" u="sng">
                <a:solidFill>
                  <a:schemeClr val="tx1">
                    <a:lumMod val="25000"/>
                  </a:schemeClr>
                </a:solidFill>
              </a:rPr>
              <a:t>       </a:t>
            </a:r>
            <a:r>
              <a:rPr lang="en-US" sz="2800" b="1" u="sng">
                <a:solidFill>
                  <a:schemeClr val="accent1">
                    <a:lumMod val="50000"/>
                  </a:schemeClr>
                </a:solidFill>
              </a:rPr>
              <a:t>  </a:t>
            </a:r>
            <a:r>
              <a:rPr lang="en-US" sz="2800" b="1" u="sng">
                <a:solidFill>
                  <a:srgbClr val="FFFFFF"/>
                </a:solidFill>
              </a:rPr>
              <a:t>प्रयोजन म्हणजे काय एखाद्या वस्तूचे प्रयोजन म्हणजे त्या वस्तू कडून साधले जाणारे कार्य किंवा तिचा वापर होय. वस्तूचे प्रयोजन कसे ठरते,  वस्तूचे प्रयोजन व त्या वस्तूचे स्वरूप याचा परस्पर संबंध असतो. प्रयोजनाने वस्तूचे स्वरूप व स्वरूपाने  वस्तूचे प्रयोजन निश्चित होत असते. त्यामुळेच यातील एका गोष्टीविषयी बोलणे म्हणजे अपरिहार्यपणे दुसऱ्या गोष्टी चीही चर्चा करणे, संदर्भ देणे होय. एखाद्या वस्तूकडू न साधले जाणारे कार्य कशा प्रकारे पार पडते यावर त्या वस्तूचे मूल्य अवलंबून असते. जर त्या वस्तू कडून अपेक्षित कार्य चांगल्या प्रकारे पार पडले तर ती वस्तू मुल्ये  युक्त ठरते.  अन्यथा तिचे मूल्य कमी होते. </a:t>
            </a:r>
            <a:br>
              <a:rPr lang="en-US" sz="2800" b="1" u="sng">
                <a:solidFill>
                  <a:srgbClr val="FFFFFF"/>
                </a:solidFill>
              </a:rPr>
            </a:br>
            <a:r>
              <a:rPr lang="en-US" sz="2800" b="1" u="sng">
                <a:solidFill>
                  <a:srgbClr val="FFFFFF"/>
                </a:solidFill>
              </a:rPr>
              <a:t>            </a:t>
            </a:r>
          </a:p>
        </p:txBody>
      </p:sp>
    </p:spTree>
    <p:extLst>
      <p:ext uri="{BB962C8B-B14F-4D97-AF65-F5344CB8AC3E}">
        <p14:creationId xmlns:p14="http://schemas.microsoft.com/office/powerpoint/2010/main" val="4160708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4CC807-044C-244D-8571-7D1F1F756D5E}"/>
              </a:ext>
            </a:extLst>
          </p:cNvPr>
          <p:cNvSpPr>
            <a:spLocks noGrp="1"/>
          </p:cNvSpPr>
          <p:nvPr>
            <p:ph idx="1"/>
          </p:nvPr>
        </p:nvSpPr>
        <p:spPr>
          <a:xfrm>
            <a:off x="321470" y="202406"/>
            <a:ext cx="11668124" cy="6453188"/>
          </a:xfrm>
        </p:spPr>
        <p:txBody>
          <a:bodyPr>
            <a:normAutofit/>
          </a:bodyPr>
          <a:lstStyle/>
          <a:p>
            <a:r>
              <a:rPr lang="en-US" sz="3200" b="1" u="sng">
                <a:solidFill>
                  <a:schemeClr val="bg2">
                    <a:lumMod val="75000"/>
                  </a:schemeClr>
                </a:solidFill>
              </a:rPr>
              <a:t>२.साहित्याचे प्रयोजन म्हणजे काय ? </a:t>
            </a:r>
          </a:p>
          <a:p>
            <a:r>
              <a:rPr lang="en-US" sz="3200" b="1"/>
              <a:t>       </a:t>
            </a:r>
            <a:r>
              <a:rPr lang="en-US" b="1"/>
              <a:t>कलानिर्मिती कलाकृती व कला अनुभव यांच्या स्वरूपाचा शोध घेताना जे वेगवेगळे प्रश्न विचार व वाद निर्माण होतात. या सर्वामध्ये एक समान सूत्र दिसते. हे सूत्र कलेचे स्वरूप प्रयोजन वा कार्य यांच्याशी अप्रत्यक्षपणे व प्रत्यक्षपणे निगडित असते कलेचे स्वातंत्र्य कलेशी बांधिलकी व कलेची फलश्रुती असा कोणताही प्रश्न असला तरीही या सर्व प्रकारच्या प्रश्नात कलेचा कलाकृतीचा हेतू कोणता असतो हा प्रश्न गृहीत असतो. उदाहरणार्थ कला पूर्णपणे स्वतंत्र असते अशी भूमिका घेतली तर कलेचे प्रयोजन सौंदर्य निर्मिती करणे सौंदर्यवर्धन करणे हेच आहे असे म्हणावे लागते कलेचा साहित्याचा हेतू हा प्रयोजन असे म्हणताना आपल्याला नेमके काय अभिप्रेत असते कलावंतांचे निर्मिती प्रयोजन रसिकांचे कलानुभवाचे  प्रयोजन व कलाकृतीचे प्रयोजन यातील नेमके कोणते प्रयोजन आपल्याला अभिप्रेत असते कलेचे प्रयोजन म्हणताना आपल्याला कलाकृतीचे प्रयोजन अभिप्रेत आहे तिच्या बाहेर जाऊन आपल्याला कलेच्या साहित्याच्या प्रयोजन कार्याचा विचार करण्याची आवश्यकता नाही. </a:t>
            </a:r>
          </a:p>
        </p:txBody>
      </p:sp>
    </p:spTree>
    <p:extLst>
      <p:ext uri="{BB962C8B-B14F-4D97-AF65-F5344CB8AC3E}">
        <p14:creationId xmlns:p14="http://schemas.microsoft.com/office/powerpoint/2010/main" val="635687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12BF4235-9AA7-F244-A21E-B4B5D419F948}"/>
              </a:ext>
            </a:extLst>
          </p:cNvPr>
          <p:cNvSpPr>
            <a:spLocks noGrp="1"/>
          </p:cNvSpPr>
          <p:nvPr>
            <p:ph idx="1"/>
          </p:nvPr>
        </p:nvSpPr>
        <p:spPr>
          <a:xfrm>
            <a:off x="261938" y="202406"/>
            <a:ext cx="11668124" cy="6453188"/>
          </a:xfrm>
        </p:spPr>
        <p:txBody>
          <a:bodyPr>
            <a:normAutofit fontScale="25000" lnSpcReduction="20000"/>
          </a:bodyPr>
          <a:lstStyle/>
          <a:p>
            <a:r>
              <a:rPr lang="en-US" sz="14400" b="1" u="sng">
                <a:solidFill>
                  <a:schemeClr val="accent4"/>
                </a:solidFill>
              </a:rPr>
              <a:t>👉साहित्याच्या प्रयोजना संबंधी दोन दृष्टीकोन :</a:t>
            </a:r>
          </a:p>
          <a:p>
            <a:r>
              <a:rPr lang="en-US" sz="5100">
                <a:solidFill>
                  <a:schemeClr val="bg2"/>
                </a:solidFill>
              </a:rPr>
              <a:t>       </a:t>
            </a:r>
            <a:r>
              <a:rPr lang="en-US" sz="11200">
                <a:solidFill>
                  <a:schemeClr val="bg2"/>
                </a:solidFill>
              </a:rPr>
              <a:t>कलेच्या किंवा साहित्याच्या प्रयोजना बाबत दोन  सैद्धांतिक भूमिका पाहावयास मिळतात. या भूमिका अलौकिकता वाद/जीवनवाद आणि स्वायत्ततावाद /कलावाद / अलोकिकतावाद या नावानी ओळखल्या जातात. </a:t>
            </a:r>
          </a:p>
          <a:p>
            <a:r>
              <a:rPr lang="en-US" sz="11200">
                <a:solidFill>
                  <a:schemeClr val="bg2"/>
                </a:solidFill>
              </a:rPr>
              <a:t>         समग्र मानवी जीवनात कलेचे प्रयोजन काय या केंद्रवर्ती प्रश्नावर या दोन परस्परविरोधी भूमिका घेतल्या जातात. त्यातूनच हे दोन संकल्पना व्यूह  निर्माण झाले आहेत. </a:t>
            </a:r>
            <a:r>
              <a:rPr lang="en-US" sz="11200"/>
              <a:t>लौकीकता वादी किंवा जीवनवादी भूमिका घेणारे असे म्हणतात की, केवळ सौंदर्य निर्मिती करणे हा कलेचा हेतू नसून जीवन संवर्धन करणे हेही तिचे प्रमुख प्रयोजन आहे त्यामुळेच कलेला स्वायत्तता असते ती मर्यादित असते. असे  म्हणताना. त्याना साहित्या कडून बोध, ज्ञान आणि नीती या प्रयोजनाच्या  अपेक्षा आहेत. ज्ञान देणे हे साहित्याचे एक प्रयोजन अशी भूमिका अनेक मीमांसकानी घेतली आहे. साहित्य कृतीमुळे ज्ञान मिळते असे म्हणताना तिच्यामुळे माहिती मिळते.  वाचक बहुश्रुत होतो त्याला व्यवहारज्ञान कलते. </a:t>
            </a:r>
            <a:endParaRPr lang="en-US" sz="11200">
              <a:solidFill>
                <a:schemeClr val="bg2"/>
              </a:solidFill>
            </a:endParaRPr>
          </a:p>
        </p:txBody>
      </p:sp>
    </p:spTree>
    <p:extLst>
      <p:ext uri="{BB962C8B-B14F-4D97-AF65-F5344CB8AC3E}">
        <p14:creationId xmlns:p14="http://schemas.microsoft.com/office/powerpoint/2010/main" val="2028003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3368DF4F-09F5-1C48-B208-475BD601B435}"/>
              </a:ext>
            </a:extLst>
          </p:cNvPr>
          <p:cNvSpPr>
            <a:spLocks noGrp="1"/>
          </p:cNvSpPr>
          <p:nvPr>
            <p:ph idx="1"/>
          </p:nvPr>
        </p:nvSpPr>
        <p:spPr>
          <a:xfrm>
            <a:off x="261938" y="202406"/>
            <a:ext cx="11668124" cy="6453188"/>
          </a:xfrm>
        </p:spPr>
        <p:txBody>
          <a:bodyPr>
            <a:normAutofit fontScale="25000" lnSpcReduction="20000"/>
          </a:bodyPr>
          <a:lstStyle/>
          <a:p>
            <a:r>
              <a:rPr lang="en-US" sz="9600">
                <a:solidFill>
                  <a:srgbClr val="FFFF00"/>
                </a:solidFill>
              </a:rPr>
              <a:t> आरशातील प्रतिबिंबा प्रमाणे त्याला समाजाचे ज्ञान लाभते जीवनाचा पुन्हा प्रत्यय  येतो,  असा मर्यादित अर्थ अनेकांना अभिप्रेत असतो. मात्र यापेक्षा सूक्ष्म स्वरूपात काही समीक्षकांनी प्रयोजन विचार मांडला आहे. साहित्याने ज्ञान द्यावे म्हणजेच सत्याचे वास्तवाचे जीवनाचे दर्शन घडवावे असे  या भूमिकेत  सांगितली जाते, साहित्य ज्ञान देते याचा सर्वसाधारण कोणता अर्थ आपल्याला अभिप्रेत असतो. तर साहित्य आपल्याला मानवी मनाचे स्वभावाचे अनेक विविध मानवी संबंधाचे मानवी समाजाचे संस्कृतीचे असे अनेक व विविध स्तरावरील जीवनाचे दर्शन घडवते. विशिष्ट स्थळ काळातील माणसाचे जीवन त्यांच्या जगण्याची लय त्यांच्या इच्छा-आकांक्षा वृत्ती-प्रवृत्ती धडपड यांचाही प्रत्येक देते. साहित्यामुळे आपल्याला मानवी जीवनाच्या आंतरिक व बाह्य वास्तवाची समग्र जीवनाची प्रतीती येते. साहित्यातून मिळणारे ज्ञान साहित्यकृतीत व्यक्त होणाऱ्या जीवन अनुभवात जीवन प्रसंगात अनुस्यूत असते. असे असले तरी सर्व प्रकारच्या साहित्याकडून अशी अपेक्षा करता येत नाही.</a:t>
            </a:r>
          </a:p>
          <a:p>
            <a:r>
              <a:rPr lang="en-US" sz="9600">
                <a:solidFill>
                  <a:srgbClr val="FFFF00"/>
                </a:solidFill>
              </a:rPr>
              <a:t>            याबरोबरच साहित्यानी नीती बोध करावा अशी भूमिका प्राचीन काळापासून चालत आलेली आहे. साहित्य सौंदर्य निर्मिती करताना  वाचकावर जो संस्कार होतो तो नैतिकतेला पोषक असतो याला नीतिवादी भूमिका म्हणता येईल. साहित्याचा नैतिक संस्कार हा वेगवेगळ्या प्रकारे होत असतो आणि तो दूरगामी सर्वांगीण स्वरूपाचा असतो लेखकाचा नैतिक दृष्टिकोन हा साहित्यकृतीच्या विविध घटकांतून प्रत्यक्ष अप्रत्यक्षपणे व्यक्त होत असतो. </a:t>
            </a:r>
          </a:p>
          <a:p>
            <a:r>
              <a:rPr lang="en-US" sz="9600">
                <a:solidFill>
                  <a:srgbClr val="FFFF00"/>
                </a:solidFill>
              </a:rPr>
              <a:t>              </a:t>
            </a:r>
          </a:p>
          <a:p>
            <a:r>
              <a:rPr lang="en-US" sz="9600">
                <a:solidFill>
                  <a:srgbClr val="FFFF00"/>
                </a:solidFill>
              </a:rPr>
              <a:t>    </a:t>
            </a:r>
          </a:p>
          <a:p>
            <a:r>
              <a:rPr lang="en-US" sz="9600">
                <a:solidFill>
                  <a:srgbClr val="FFFF00"/>
                </a:solidFill>
              </a:rPr>
              <a:t> </a:t>
            </a:r>
            <a:endParaRPr lang="en-US">
              <a:solidFill>
                <a:srgbClr val="FFFF00"/>
              </a:solidFill>
            </a:endParaRPr>
          </a:p>
        </p:txBody>
      </p:sp>
    </p:spTree>
    <p:extLst>
      <p:ext uri="{BB962C8B-B14F-4D97-AF65-F5344CB8AC3E}">
        <p14:creationId xmlns:p14="http://schemas.microsoft.com/office/powerpoint/2010/main" val="2721632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28B7CE-C061-C949-B597-C5942A4EA1E3}"/>
              </a:ext>
            </a:extLst>
          </p:cNvPr>
          <p:cNvSpPr>
            <a:spLocks noGrp="1"/>
          </p:cNvSpPr>
          <p:nvPr>
            <p:ph idx="1"/>
          </p:nvPr>
        </p:nvSpPr>
        <p:spPr>
          <a:xfrm>
            <a:off x="119064" y="226218"/>
            <a:ext cx="11797504" cy="6405563"/>
          </a:xfrm>
        </p:spPr>
        <p:txBody>
          <a:bodyPr/>
          <a:lstStyle/>
          <a:p>
            <a:r>
              <a:rPr lang="en-US"/>
              <a:t>          </a:t>
            </a:r>
            <a:r>
              <a:rPr lang="en-US" sz="2800"/>
              <a:t>साहित्य प्रयोजन विचारातील दुसरा संकल्पना व्यूह जो आहे. तो स्वायत्तता वादी / कलावादी त्यांच्या मते ज्ञान, नीती, संवेदना सुख या जीवनाच्या इतर अंगासाठी सौंदर्य हे साधन म्हणून वापरले जाते परंतु साहित्याच्या सौंदर्या च्या बाबतीत ते महत्वाचे नाही. कोणतेही सांस्कृतिक, सामाजिक, राजकीय, धार्मिक, व्यावहारिक उद्दिष्ट साद्य करणे हे कलेचे प्रयोजन कार्य नसते, कला ही व्यवहारोपयोगी गोष्ट नव्हे किंवा ती मनोरंजनाचेही साधन नव्हे. त्यामुळे कलेचे कला म्हणून असलेले मूल्य व्यवहारिक उद्दिष्ठावर अवलंबून नसते. ती स्वयंभू, स्वायत्त असे कला मूल्ये असते. सौदंर्य निर्मिती करणे, रसिकाला अलौकिक आनंद देणे हेच कलेचे एकमेव प्रयोजन ठरते. कला ही कुठल्याही ज्ञानात्मक, नैतिक प्रयोजनापासून मुक्त असल्यामुळेच ती स्वतंत्र ठरते. मराठी मध्येही भूमिका कलेसाठी कला म्हणून ओळखली जाते. </a:t>
            </a:r>
          </a:p>
          <a:p>
            <a:r>
              <a:rPr lang="en-US" sz="2800"/>
              <a:t>  </a:t>
            </a:r>
            <a:r>
              <a:rPr lang="en-US" sz="2800">
                <a:solidFill>
                  <a:srgbClr val="FFC000"/>
                </a:solidFill>
              </a:rPr>
              <a:t>👉</a:t>
            </a:r>
            <a:r>
              <a:rPr lang="en-US" sz="2800"/>
              <a:t> </a:t>
            </a:r>
            <a:r>
              <a:rPr lang="en-US" sz="2800">
                <a:solidFill>
                  <a:srgbClr val="FFC000"/>
                </a:solidFill>
              </a:rPr>
              <a:t>साहित्यप्रयोजन : भारतीय आणि पाश्चात्य</a:t>
            </a:r>
            <a:r>
              <a:rPr lang="en-US">
                <a:solidFill>
                  <a:srgbClr val="FFC000"/>
                </a:solidFill>
              </a:rPr>
              <a:t> </a:t>
            </a:r>
          </a:p>
        </p:txBody>
      </p:sp>
    </p:spTree>
    <p:extLst>
      <p:ext uri="{BB962C8B-B14F-4D97-AF65-F5344CB8AC3E}">
        <p14:creationId xmlns:p14="http://schemas.microsoft.com/office/powerpoint/2010/main" val="214587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D83C5-1C92-C244-BE68-361D65427FED}"/>
              </a:ext>
            </a:extLst>
          </p:cNvPr>
          <p:cNvSpPr>
            <a:spLocks noGrp="1"/>
          </p:cNvSpPr>
          <p:nvPr>
            <p:ph type="title"/>
          </p:nvPr>
        </p:nvSpPr>
        <p:spPr>
          <a:xfrm>
            <a:off x="0" y="119062"/>
            <a:ext cx="12037219" cy="6619875"/>
          </a:xfrm>
        </p:spPr>
        <p:txBody>
          <a:bodyPr anchor="t">
            <a:normAutofit/>
          </a:bodyPr>
          <a:lstStyle/>
          <a:p>
            <a:pPr algn="ctr"/>
            <a:r>
              <a:rPr lang="en-US" sz="4400" b="1">
                <a:solidFill>
                  <a:schemeClr val="accent2"/>
                </a:solidFill>
              </a:rPr>
              <a:t>         👉संस्कृत साहित्यशास्त्रातील प्रयोजने :</a:t>
            </a:r>
            <a:br>
              <a:rPr lang="en-US" sz="4400" b="1">
                <a:solidFill>
                  <a:schemeClr val="accent2"/>
                </a:solidFill>
              </a:rPr>
            </a:br>
            <a:r>
              <a:rPr lang="en-US" sz="4400" b="1">
                <a:solidFill>
                  <a:schemeClr val="accent2"/>
                </a:solidFill>
              </a:rPr>
              <a:t>  </a:t>
            </a:r>
            <a:r>
              <a:rPr lang="en-US" sz="3200" b="1">
                <a:solidFill>
                  <a:schemeClr val="accent1"/>
                </a:solidFill>
              </a:rPr>
              <a:t>संस्कृत </a:t>
            </a:r>
            <a:r>
              <a:rPr lang="en-US" sz="3200" b="1"/>
              <a:t> </a:t>
            </a:r>
            <a:r>
              <a:rPr lang="en-US" sz="3200" b="1">
                <a:solidFill>
                  <a:schemeClr val="accent1"/>
                </a:solidFill>
              </a:rPr>
              <a:t>साहित्यशास्त्रात काव्याच्या नावाने ललित साहित्याचा विचार                                                             केला गेला आहे.</a:t>
            </a:r>
            <a:br>
              <a:rPr lang="en-US" sz="3200" b="1">
                <a:solidFill>
                  <a:schemeClr val="accent1"/>
                </a:solidFill>
              </a:rPr>
            </a:br>
            <a:r>
              <a:rPr lang="en-US" sz="3200" b="1">
                <a:solidFill>
                  <a:schemeClr val="accent1"/>
                </a:solidFill>
              </a:rPr>
              <a:t>         १. भरताच्या </a:t>
            </a:r>
            <a:r>
              <a:rPr lang="en-US" sz="3200" b="1">
                <a:solidFill>
                  <a:srgbClr val="FFC000"/>
                </a:solidFill>
              </a:rPr>
              <a:t>“हितोपदेशजननं धृतिक्रिडासुखादिकृत II </a:t>
            </a:r>
            <a:br>
              <a:rPr lang="en-US" sz="3200" b="1">
                <a:solidFill>
                  <a:srgbClr val="FFC000"/>
                </a:solidFill>
              </a:rPr>
            </a:br>
            <a:r>
              <a:rPr lang="en-US" sz="3200" b="1">
                <a:solidFill>
                  <a:srgbClr val="FFC000"/>
                </a:solidFill>
              </a:rPr>
              <a:t>                 दुःखार्थानां श्रमार्थानां शोकार्थानां तपस्विनाम् II</a:t>
            </a:r>
            <a:br>
              <a:rPr lang="en-US" sz="3200" b="1">
                <a:solidFill>
                  <a:srgbClr val="FFC000"/>
                </a:solidFill>
              </a:rPr>
            </a:br>
            <a:r>
              <a:rPr lang="en-US" sz="3200" b="1">
                <a:solidFill>
                  <a:srgbClr val="FFC000"/>
                </a:solidFill>
              </a:rPr>
              <a:t>                     विश्रांतीजननं… हितं बुद्धिविवर्धनम् Ii”                                                 </a:t>
            </a:r>
            <a:r>
              <a:rPr lang="en-US" sz="3200" b="1">
                <a:solidFill>
                  <a:schemeClr val="accent1"/>
                </a:solidFill>
              </a:rPr>
              <a:t>या वचनातून हितकर उपदेश म्हणजे श्रुतिस्मृती प्रणित सदाचाराचा                                                          उपदेश तसेच लोकांची करमणूक आणि सुखप्राप्ती ही प्रयोजने सांगितली    आहेत. </a:t>
            </a:r>
            <a:br>
              <a:rPr lang="en-US" sz="3200" b="1">
                <a:solidFill>
                  <a:schemeClr val="accent1"/>
                </a:solidFill>
              </a:rPr>
            </a:br>
            <a:r>
              <a:rPr lang="en-US" sz="3200" b="1">
                <a:solidFill>
                  <a:schemeClr val="accent1"/>
                </a:solidFill>
              </a:rPr>
              <a:t>२.</a:t>
            </a:r>
            <a:r>
              <a:rPr lang="en-US" sz="3200" b="1">
                <a:solidFill>
                  <a:schemeClr val="accent4">
                    <a:lumMod val="75000"/>
                  </a:schemeClr>
                </a:solidFill>
              </a:rPr>
              <a:t>अभिनव गुप्ताने </a:t>
            </a:r>
            <a:r>
              <a:rPr lang="en-US" sz="3200" b="1">
                <a:solidFill>
                  <a:schemeClr val="accent1"/>
                </a:solidFill>
              </a:rPr>
              <a:t>‘ प्रीती ‘आणि ‘ व्युत्पत्ती ‘ही दोन प्रयोजने सांगितली आहेत. </a:t>
            </a:r>
            <a:br>
              <a:rPr lang="en-US" sz="3200" b="1">
                <a:solidFill>
                  <a:schemeClr val="accent1"/>
                </a:solidFill>
              </a:rPr>
            </a:br>
            <a:r>
              <a:rPr lang="en-US" sz="3200" b="1">
                <a:solidFill>
                  <a:schemeClr val="accent1"/>
                </a:solidFill>
              </a:rPr>
              <a:t>प्रीती म्हणजे आनंद आणि धर्म, अर्थ, काम, मोक्ष या चार पुरुषार्थाच्या सिद्धीसाठी आवश्यक उपायाची जाण म्हणजे व्युत्पत्ती, ही जाण उपदेशपर </a:t>
            </a:r>
            <a:br>
              <a:rPr lang="en-US" sz="3200" b="1">
                <a:solidFill>
                  <a:srgbClr val="FFC000"/>
                </a:solidFill>
              </a:rPr>
            </a:br>
            <a:r>
              <a:rPr lang="en-US" sz="3200">
                <a:solidFill>
                  <a:srgbClr val="92D050"/>
                </a:solidFill>
              </a:rPr>
              <a:t>नसते. ती रसरूप असते. म्हणजे काव्यात एकजीव झालेली असते.</a:t>
            </a:r>
            <a:endParaRPr lang="en-US" sz="3200">
              <a:solidFill>
                <a:srgbClr val="00D8D8"/>
              </a:solidFill>
            </a:endParaRPr>
          </a:p>
        </p:txBody>
      </p:sp>
      <p:sp>
        <p:nvSpPr>
          <p:cNvPr id="6" name="Title 5">
            <a:extLst>
              <a:ext uri="{FF2B5EF4-FFF2-40B4-BE49-F238E27FC236}">
                <a16:creationId xmlns:a16="http://schemas.microsoft.com/office/drawing/2014/main" id="{F07EF7FD-954B-1F4F-AD95-AAA34ED230C5}"/>
              </a:ext>
            </a:extLst>
          </p:cNvPr>
          <p:cNvSpPr>
            <a:spLocks noGrp="1"/>
          </p:cNvSpPr>
          <p:nvPr>
            <p:ph type="title"/>
          </p:nvPr>
        </p:nvSpPr>
        <p:spPr>
          <a:xfrm rot="10800000" flipV="1">
            <a:off x="772319" y="7954963"/>
            <a:ext cx="9905998" cy="1998662"/>
          </a:xfrm>
        </p:spPr>
        <p:txBody>
          <a:bodyPr/>
          <a:lstStyle/>
          <a:p>
            <a:endParaRPr lang="en-US"/>
          </a:p>
        </p:txBody>
      </p:sp>
    </p:spTree>
    <p:extLst>
      <p:ext uri="{BB962C8B-B14F-4D97-AF65-F5344CB8AC3E}">
        <p14:creationId xmlns:p14="http://schemas.microsoft.com/office/powerpoint/2010/main" val="1980967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10000"/>
          </a:schemeClr>
        </a:solidFill>
        <a:effectLst/>
      </p:bgPr>
    </p:bg>
    <p:spTree>
      <p:nvGrpSpPr>
        <p:cNvPr id="1" name=""/>
        <p:cNvGrpSpPr/>
        <p:nvPr/>
      </p:nvGrpSpPr>
      <p:grpSpPr>
        <a:xfrm>
          <a:off x="0" y="0"/>
          <a:ext cx="0" cy="0"/>
          <a:chOff x="0" y="0"/>
          <a:chExt cx="0" cy="0"/>
        </a:xfrm>
      </p:grpSpPr>
      <p:sp>
        <p:nvSpPr>
          <p:cNvPr id="2" name="Title 5">
            <a:extLst>
              <a:ext uri="{FF2B5EF4-FFF2-40B4-BE49-F238E27FC236}">
                <a16:creationId xmlns:a16="http://schemas.microsoft.com/office/drawing/2014/main" id="{35C193C9-3A7F-E649-B868-108B3BDDB2ED}"/>
              </a:ext>
            </a:extLst>
          </p:cNvPr>
          <p:cNvSpPr>
            <a:spLocks noGrp="1"/>
          </p:cNvSpPr>
          <p:nvPr>
            <p:ph idx="1"/>
          </p:nvPr>
        </p:nvSpPr>
        <p:spPr>
          <a:xfrm rot="10800000" flipV="1">
            <a:off x="202406" y="154781"/>
            <a:ext cx="11787188" cy="6548438"/>
          </a:xfrm>
        </p:spPr>
        <p:txBody>
          <a:bodyPr>
            <a:normAutofit fontScale="85000" lnSpcReduction="20000"/>
          </a:bodyPr>
          <a:lstStyle/>
          <a:p>
            <a:r>
              <a:rPr lang="en-US" sz="3200">
                <a:solidFill>
                  <a:schemeClr val="bg2"/>
                </a:solidFill>
              </a:rPr>
              <a:t>     </a:t>
            </a:r>
            <a:r>
              <a:rPr lang="en-US" sz="3200"/>
              <a:t>३.भामह, दंडी, कुंतक, विश्वनाथ आणि अभिनव गुप्तासह</a:t>
            </a:r>
            <a:r>
              <a:rPr lang="en-US" sz="3200">
                <a:solidFill>
                  <a:srgbClr val="FFC000"/>
                </a:solidFill>
              </a:rPr>
              <a:t> सर्व मीमांसकानी पुरुषार्थाचे ज्ञान आणि प्राप्ती ह्या  साहित्य प्रयोजनाचा पुरस्कार केला आहे. एकूणच संस्कृत साहित्यनिर्मितीवर आणि साहित्यशास्त्रावर पुरुषार्थ या प्रयोजना चा प्रभाव दिसून येतो. त्यामुळे प्रभाव गाजवणाऱ्या प्रयोजनाचा संक्षेपाने विचार समजून घेऊ. </a:t>
            </a:r>
          </a:p>
          <a:p>
            <a:r>
              <a:rPr lang="en-US" sz="3200">
                <a:solidFill>
                  <a:srgbClr val="FE0E6F"/>
                </a:solidFill>
              </a:rPr>
              <a:t>        </a:t>
            </a:r>
            <a:r>
              <a:rPr lang="en-US" sz="3200">
                <a:solidFill>
                  <a:srgbClr val="00D8D8"/>
                </a:solidFill>
              </a:rPr>
              <a:t>धर्माने चार वर्णांना सांगितलेली कर्तव्य आणि दिलेले हक्क वेगवेगळे आहेत अर्थ म्हणजे धनप्राप्ती आणि काम म्हणजे सुखप्राप्ती याचा वर्ण परत्वे तपशील धर्माने वेगवेगळा  ठरवून दिलेला आहे कारण वर्ण आणि पुरुषार्थ यांच्यावर कर्म विपाकाच्या सिद्धांताचे नियंत्रण आहे साहित्यिक जीवनातील विविध घटनांची संख्या लागू होतो व्यक्ती आणि त्यांचे घडणारे आचरण यांच्या चित्रणातून तो कर्म विपाकाच्या सिद्धांताचा प्रत्यय घडवतो. जीवनातील घटनांचे कर्म विभागानुसार साहित्यिक मूल्य करतो त्यातून वाचकाला पुरुषार्थाचा प्रत्यय घडविला जातो. पुरुषार्थाला संस्कृत मीमांसकांनी  साहित्याचे प्रयोजन मानने म्हणजे सरंजामी समाजरचनेचे, विषमतेचे अर्थात चातुर्वर्ण्य धर्माचे चातुर्वर्ण यांचे समर्थन करणे होय. या पार्श्वभूमीवरच भारतीय साहित्य मीमांसक आणि सांगितलेली प्रयोजने समजावून घ्यायला हवेत काव्य चार पुरुषार्थ मध्ये आणि कलांमध्ये प्रावीण्य मिळवून देते </a:t>
            </a:r>
            <a:r>
              <a:rPr lang="en-US" sz="3200">
                <a:solidFill>
                  <a:srgbClr val="FFC000"/>
                </a:solidFill>
              </a:rPr>
              <a:t>प्रीती व  किर्तीचा लाभ घडविते असे भामह  म्हणतो. </a:t>
            </a:r>
          </a:p>
        </p:txBody>
      </p:sp>
    </p:spTree>
    <p:extLst>
      <p:ext uri="{BB962C8B-B14F-4D97-AF65-F5344CB8AC3E}">
        <p14:creationId xmlns:p14="http://schemas.microsoft.com/office/powerpoint/2010/main" val="3286067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0</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Circuit</vt:lpstr>
      <vt:lpstr>             बी.ए. तृतीय वर्ष ऐच्छिक मराठी                                               अभ्यासपत्रिका १० वी                        “प्रकरण दुसरे:साहित्याचे प्रयोजन”                                                                                                                                                                 - डॉ. हंसराज दत्तात्रय भोसले                                                               मराठी विभाग,                                                     महाराष्ट्र हाविद्यालय, निलंगा. </vt:lpstr>
      <vt:lpstr>PowerPoint Presentation</vt:lpstr>
      <vt:lpstr>.१. प्रयोजन या संकल्पनेचे स्पष्टीकरण:     प्रस्तुत प्रकरणात आपल्याला साहित्याच्या प्रयोजनाचा विचार करावयाचा आहे प्रयोजन या संकल्पनेलापर्याय म्हणून हेतू, उद्दिष्ट, साध्य अशा संज्ञा वापरल्या जातात अर्थात प्रयोजन व कार्य वा परिणाम या संज्ञांचा अनेकदा एकत्र उपयोग केला जात असला तरी त्या दोहोंमध्ये एक भेद आहे तो म्हणजे प्रयोजन हे कार्याच्या तार्किक दृष्ट्या आधी असते आणि कार्य हे प्रयोजन याच्या नंतर असते. उदाहरणार्थ आपल्या मनात विशिष्ट गोष्ट करण्याचे प्रयोजन असते आणि प्रत्यक्ष कार्य हे त्यानंतर अस्तित्वात येते एखादी संस्था काढण्याचे प्रयोजन आपल्या मनातही असते आणि त्यानंतर ती संस्था अस्तित्वात येते. अर्थात विशिष्ट प्रयोजन डोळ्यासमोर असूनही त्याप्रमाणे कार्य घडेल असे नाही त्यामुळेच प्रयोजन व परिणाम यामध्ये भेद करावा लागतो परंतु अनेकदा प्रयोजन कार्य अशी संज्ञा एकत्रितपणे वापरली जाते याचे कारण या दोन्ही गोष्टी एकमेकांशी जोडलेल्या आहेत.           प्रयोजन म्हणजे काय एखाद्या वस्तूचे प्रयोजन म्हणजे त्या वस्तू कडून साधले जाणारे कार्य किंवा तिचा वापर होय. वस्तूचे प्रयोजन कसे ठरते,  वस्तूचे प्रयोजन व त्या वस्तूचे स्वरूप याचा परस्पर संबंध असतो. प्रयोजनाने वस्तूचे स्वरूप व स्वरूपाने  वस्तूचे प्रयोजन निश्चित होत असते. त्यामुळेच यातील एका गोष्टीविषयी बोलणे म्हणजे अपरिहार्यपणे दुसऱ्या गोष्टी चीही चर्चा करणे, संदर्भ देणे होय. एखाद्या वस्तूकडू न साधले जाणारे कार्य कशा प्रकारे पार पडते यावर त्या वस्तूचे मूल्य अवलंबून असते. जर त्या वस्तू कडून अपेक्षित कार्य चांगल्या प्रकारे पार पडले तर ती वस्तू मुल्ये  युक्त ठरते.  अन्यथा तिचे मूल्य कमी होते.              </vt:lpstr>
      <vt:lpstr>PowerPoint Presentation</vt:lpstr>
      <vt:lpstr>PowerPoint Presentation</vt:lpstr>
      <vt:lpstr>PowerPoint Presentation</vt:lpstr>
      <vt:lpstr>PowerPoint Presentation</vt:lpstr>
      <vt:lpstr>         👉संस्कृत साहित्यशास्त्रातील प्रयोजने :   संस्कृत  साहित्यशास्त्रात काव्याच्या नावाने ललित साहित्याचा विचार                                                             केला गेला आहे.          १. भरताच्या “हितोपदेशजननं धृतिक्रिडासुखादिकृत II                   दुःखार्थानां श्रमार्थानां शोकार्थानां तपस्विनाम् II                      विश्रांतीजननं… हितं बुद्धिविवर्धनम् Ii”                                                 या वचनातून हितकर उपदेश म्हणजे श्रुतिस्मृती प्रणित सदाचाराचा                                                          उपदेश तसेच लोकांची करमणूक आणि सुखप्राप्ती ही प्रयोजने सांगितली    आहेत.  २.अभिनव गुप्ताने ‘ प्रीती ‘आणि ‘ व्युत्पत्ती ‘ही दोन प्रयोजने सांगितली आहेत.  प्रीती म्हणजे आनंद आणि धर्म, अर्थ, काम, मोक्ष या चार पुरुषार्थाच्या सिद्धीसाठी आवश्यक उपायाची जाण म्हणजे व्युत्पत्ती, ही जाण उपदेशपर  नसते. ती रसरूप असते. म्हणजे काव्यात एकजीव झालेली असते.</vt:lpstr>
      <vt:lpstr>PowerPoint Presentation</vt:lpstr>
      <vt:lpstr>PowerPoint Presentation</vt:lpstr>
      <vt:lpstr>PowerPoint Presentation</vt:lpstr>
      <vt:lpstr>      ३.व्यवहारज मम्मटाच्या सूत्रात व्यवहारविदेह हा शब्द आला आहे. याचा अर्थ राजदरबारातील व्यवहार असाच अर्थ त्याला अभिप्रेत असावा, या प्रयोजनाचा विचार करताना त्यापेक्षा व्यापक अर्थ विचारात घ्यावा लागेल साहित्यातून लौकिक जीवनातील अनेक प्रकारचा व्यवहार साकार होत असतो लोकजीवनातील आचार-विचार रीतीरिवाज याचे ज्ञान म्हणजेच व्यवहारज्ञान होय असे म्हणता येईल. कलावंत कवितेतूनच नव्हे तर कसं पण साहित्यातून ही व्यक्तींचे नमुने पेश करून लौकिक जीवनाचे मर्म सांगत असतो त्यामुळे वाचकांच्या मनात जीवनाच्या आकलनाचा नवाच  उजेड पडतो पण हे व्यवहारज्ञान आणि वैचारिक व उद्देश पर वाङ्मया तून सांगितले जाणारे व्यवहार ज्ञान यात तफावत असते साहित्य हे जीवन भान सुसंघटित आणि सौंदर्य गर्भ अनुभवाद्वारे देते. महंमदाने राजदरबारातील व्यवहार या मर्यादित अर्थाने व्यवहारज्ञान हे प्रयोजन चर्चिले आहे पण व्यापक अर्थाने लोक चरित्राचे व गुंतागुंतीच्या जीवन व्यवहाराचे स्वरुप साहित्यातून व्यक्त होते त्यामुळे प्रत्यक्ष जीवनात त्याचा अनुभव न घेताही त्याचे ज्ञान वाचकाला होऊ शकते साहित्य हे जीवन भाष्य असते हेच खरे तरी हे प्रयोजन निर्माता च्या संदर्भात समर्पक ठरत नाही त्याला केवळ आस्वादकाच्या संदर्भात महत्त्व देता येते.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hansb110378@gmail.com</dc:creator>
  <cp:lastModifiedBy>hansb110378@gmail.com</cp:lastModifiedBy>
  <cp:revision>18</cp:revision>
  <dcterms:created xsi:type="dcterms:W3CDTF">2020-08-18T17:07:46Z</dcterms:created>
  <dcterms:modified xsi:type="dcterms:W3CDTF">2024-05-21T09:59:10Z</dcterms:modified>
</cp:coreProperties>
</file>