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126B-8FD0-C14D-8867-C209E15D9DFC}"/>
              </a:ext>
            </a:extLst>
          </p:cNvPr>
          <p:cNvSpPr>
            <a:spLocks noGrp="1"/>
          </p:cNvSpPr>
          <p:nvPr>
            <p:ph type="ctrTitle"/>
          </p:nvPr>
        </p:nvSpPr>
        <p:spPr>
          <a:xfrm>
            <a:off x="0" y="0"/>
            <a:ext cx="12275344" cy="6858000"/>
          </a:xfrm>
        </p:spPr>
        <p:txBody>
          <a:bodyPr/>
          <a:lstStyle/>
          <a:p>
            <a:endParaRPr lang="en-US"/>
          </a:p>
        </p:txBody>
      </p:sp>
      <p:sp>
        <p:nvSpPr>
          <p:cNvPr id="3" name="Subtitle 2">
            <a:extLst>
              <a:ext uri="{FF2B5EF4-FFF2-40B4-BE49-F238E27FC236}">
                <a16:creationId xmlns:a16="http://schemas.microsoft.com/office/drawing/2014/main" id="{57BA4676-A58A-8842-8D52-271A2EBB3DDB}"/>
              </a:ext>
            </a:extLst>
          </p:cNvPr>
          <p:cNvSpPr>
            <a:spLocks noGrp="1"/>
          </p:cNvSpPr>
          <p:nvPr>
            <p:ph type="subTitle" idx="1"/>
          </p:nvPr>
        </p:nvSpPr>
        <p:spPr>
          <a:xfrm>
            <a:off x="-446486" y="0"/>
            <a:ext cx="12430125" cy="6631781"/>
          </a:xfrm>
        </p:spPr>
        <p:txBody>
          <a:bodyPr>
            <a:normAutofit/>
          </a:bodyPr>
          <a:lstStyle/>
          <a:p>
            <a:r>
              <a:rPr lang="en-US" sz="4000" b="1"/>
              <a:t>महाराष्ट्र महाविद्यालय, निलंगा. मराठी विभाग, </a:t>
            </a:r>
          </a:p>
          <a:p>
            <a:r>
              <a:rPr lang="en-US" sz="4000" b="1"/>
              <a:t>बी. ए. तृतीय वर्ष ऐच्छिक मराठी, </a:t>
            </a:r>
          </a:p>
          <a:p>
            <a:r>
              <a:rPr lang="en-US" sz="4000" b="1">
                <a:solidFill>
                  <a:schemeClr val="accent1"/>
                </a:solidFill>
              </a:rPr>
              <a:t>अभ्यासपत्रिका X</a:t>
            </a:r>
          </a:p>
          <a:p>
            <a:r>
              <a:rPr lang="en-US" sz="4000" b="1">
                <a:solidFill>
                  <a:srgbClr val="C00000"/>
                </a:solidFill>
              </a:rPr>
              <a:t>साहित्यविचार </a:t>
            </a:r>
          </a:p>
          <a:p>
            <a:r>
              <a:rPr lang="en-US" sz="4000" b="1">
                <a:solidFill>
                  <a:schemeClr val="tx1">
                    <a:lumMod val="90000"/>
                    <a:lumOff val="10000"/>
                  </a:schemeClr>
                </a:solidFill>
              </a:rPr>
              <a:t>👉प्रकरण ३ रे  “शब्दशक्ती”</a:t>
            </a:r>
          </a:p>
          <a:p>
            <a:r>
              <a:rPr lang="en-US" sz="4000"/>
              <a:t>               </a:t>
            </a:r>
            <a:r>
              <a:rPr lang="en-US" sz="2400" b="1">
                <a:solidFill>
                  <a:schemeClr val="accent4"/>
                </a:solidFill>
              </a:rPr>
              <a:t>डॉ. हंसराज दत्तात्रय भोसले</a:t>
            </a:r>
            <a:r>
              <a:rPr lang="en-US" sz="4000" b="1">
                <a:solidFill>
                  <a:schemeClr val="accent4"/>
                </a:solidFill>
              </a:rPr>
              <a:t> </a:t>
            </a:r>
          </a:p>
          <a:p>
            <a:r>
              <a:rPr lang="en-US" sz="2400" b="1">
                <a:solidFill>
                  <a:schemeClr val="accent4"/>
                </a:solidFill>
              </a:rPr>
              <a:t>                         स</a:t>
            </a:r>
            <a:r>
              <a:rPr lang="en-IN" sz="2400" b="1">
                <a:solidFill>
                  <a:schemeClr val="accent4"/>
                </a:solidFill>
              </a:rPr>
              <a:t>हयोगी </a:t>
            </a:r>
            <a:r>
              <a:rPr lang="en-US" sz="2400" b="1">
                <a:solidFill>
                  <a:schemeClr val="accent4"/>
                </a:solidFill>
              </a:rPr>
              <a:t> प्राध्यापक </a:t>
            </a:r>
          </a:p>
          <a:p>
            <a:endParaRPr lang="en-US" sz="2400" b="1">
              <a:solidFill>
                <a:schemeClr val="accent4"/>
              </a:solidFill>
            </a:endParaRPr>
          </a:p>
          <a:p>
            <a:endParaRPr lang="en-US" sz="2400" b="1">
              <a:solidFill>
                <a:schemeClr val="accent4"/>
              </a:solidFill>
            </a:endParaRPr>
          </a:p>
        </p:txBody>
      </p:sp>
    </p:spTree>
    <p:extLst>
      <p:ext uri="{BB962C8B-B14F-4D97-AF65-F5344CB8AC3E}">
        <p14:creationId xmlns:p14="http://schemas.microsoft.com/office/powerpoint/2010/main" val="6311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15382-EFE3-DD4D-8B9F-53684BCFD897}"/>
              </a:ext>
            </a:extLst>
          </p:cNvPr>
          <p:cNvSpPr>
            <a:spLocks noGrp="1"/>
          </p:cNvSpPr>
          <p:nvPr>
            <p:ph idx="1"/>
          </p:nvPr>
        </p:nvSpPr>
        <p:spPr>
          <a:xfrm>
            <a:off x="738188" y="586316"/>
            <a:ext cx="11215687" cy="5685368"/>
          </a:xfrm>
        </p:spPr>
        <p:txBody>
          <a:bodyPr/>
          <a:lstStyle/>
          <a:p>
            <a:r>
              <a:rPr lang="en-US" b="1">
                <a:solidFill>
                  <a:schemeClr val="tx1"/>
                </a:solidFill>
              </a:rPr>
              <a:t>४.साद्यवसना लक्षणा : </a:t>
            </a:r>
            <a:r>
              <a:rPr lang="en-US" b="1">
                <a:solidFill>
                  <a:schemeClr val="accent5"/>
                </a:solidFill>
              </a:rPr>
              <a:t>अध्यवसान होणे म्हणजे लोप  होणे,  नाहीसे होणे.  हे काय तू कॅन्सर ओढत आहेस?  तो आरोग्य पानच करीत आहे.या उदाहरणांमध्ये सिगरेट आणि तुप या उपमे --याचे अध्यवसाहन  झाले आहे.  आणि कॅन्सर आणि आरोग्यही उपमान रुपे  तेवढी उरलेली आहेत. </a:t>
            </a:r>
          </a:p>
          <a:p>
            <a:r>
              <a:rPr lang="en-US" sz="2800" b="1">
                <a:solidFill>
                  <a:schemeClr val="accent2"/>
                </a:solidFill>
              </a:rPr>
              <a:t>३.व्यंजना शब्दशक्ती :</a:t>
            </a:r>
            <a:r>
              <a:rPr lang="en-US" b="1">
                <a:solidFill>
                  <a:schemeClr val="accent2"/>
                </a:solidFill>
              </a:rPr>
              <a:t>  </a:t>
            </a:r>
            <a:r>
              <a:rPr lang="en-US" b="1">
                <a:solidFill>
                  <a:schemeClr val="tx1"/>
                </a:solidFill>
              </a:rPr>
              <a:t>ही शब्दांची तिसरी शक्ती आहे. काव्यासाठी ही शब्द शक्ती अधिक उपयुक्त असते. अनेकदा काव्यात शब्दांना वेगळे अर्थ आणि अर्थना वेगळेच सौंदर्य प्राप्त होते कवीची प्रतिभा हे असे अर्थ लावण्य काव्यातून प्रकाशित करते कवीला हे  व्यंजने मुळे शक्य होते. शब्दांचा उच्चार केल्याबरोबर ऐकणाऱ्याच्या मनामध्ये वाच्यार्थ  बोध न होता रमणीय अशा अर्थाच्या अनेक छटा निर्माण होतात अशा अनेक अर्थ सूचित करणाऱ्या शब्द शक्तीला व्यंजना असे म्हणतात व्यंजना म्हणजे सूचना या शब्द शक्तीने सुचित होणारा अर्थ म्हणजे व्यंग्यार्थ किंवा ध्वन्यर्थ होय. ललित साहित्य हे व्यंग्यार्थ प्रधान असते उदाहरणार्थ संध्याकाळचे सहा वाजले असे म्हटल्यावर सूर्य अस्ताला जाण्याची वेळ जवळ आल्याचे कळते या अर्था बरोबरच हे वाक्य जर वृद्ध,  नववधू, गुराखी, शाळेतीलमुले, चोर यांनी ऐकले तर त्या प्रत्येकाने या वाक्याचा वेगवेगळा अर्थ सूचित होईल. </a:t>
            </a:r>
          </a:p>
        </p:txBody>
      </p:sp>
    </p:spTree>
    <p:extLst>
      <p:ext uri="{BB962C8B-B14F-4D97-AF65-F5344CB8AC3E}">
        <p14:creationId xmlns:p14="http://schemas.microsoft.com/office/powerpoint/2010/main" val="217279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656F5-AF0B-6946-8CF7-06EEB73D1DBC}"/>
              </a:ext>
            </a:extLst>
          </p:cNvPr>
          <p:cNvSpPr>
            <a:spLocks noGrp="1"/>
          </p:cNvSpPr>
          <p:nvPr>
            <p:ph idx="1"/>
          </p:nvPr>
        </p:nvSpPr>
        <p:spPr>
          <a:xfrm>
            <a:off x="440531" y="592400"/>
            <a:ext cx="11179969" cy="5777443"/>
          </a:xfrm>
        </p:spPr>
        <p:txBody>
          <a:bodyPr>
            <a:normAutofit fontScale="25000" lnSpcReduction="20000"/>
          </a:bodyPr>
          <a:lstStyle/>
          <a:p>
            <a:r>
              <a:rPr lang="en-US"/>
              <a:t>   </a:t>
            </a:r>
            <a:r>
              <a:rPr lang="en-US" sz="8000" b="1">
                <a:solidFill>
                  <a:schemeClr val="accent1"/>
                </a:solidFill>
              </a:rPr>
              <a:t>ललित साहित्यिक कमी शब्द वापरून अनेक अर्थ सूचित करीत असतात.शब्दांना आणि अर्थांना ध्वनीयुक्त  करणे म्हणजे त्यांना व्यंगयुक्त करणे होय.रस वाच्यार्थातून  प्रकट होत नाही. तू दुनियेत होतो रणजीत होतो सूचित होतो घंटेवर लोलक आपटून एकामागून एक नाद वलये  निघतात त्यांना अनुरणन म्हटले जाते.  त्याप्रमाणे अर्थाच्या ही अनेक पाकळ्या  उलगडत जातात या अर्थाचे अनुरणन असते.  ललित साहित्यातील भाषेला असे कार्य करावे लागते.</a:t>
            </a:r>
          </a:p>
          <a:p>
            <a:r>
              <a:rPr lang="en-US" sz="8000" b="1">
                <a:solidFill>
                  <a:schemeClr val="accent1"/>
                </a:solidFill>
              </a:rPr>
              <a:t>   नेहमीचेच  शब्द आणि त्याचे अर्थ विशिष्ट भावांनु भावाच्या संदर्भ चौकटीत वा मर्मबंधात योजले की त्यांचे जणू पुनर्वसन होते आणि ते अनेक सुजित अर्थाने गदगदून येतात हे अर्थ अपूर्वत्वाचे दान आस्वादकाच्या मनाला देत असता त्यातून लालित्याची  व सौंदर्याची प्रचीती येते.                      </a:t>
            </a:r>
            <a:r>
              <a:rPr lang="en-US" sz="8000">
                <a:solidFill>
                  <a:schemeClr val="tx2"/>
                </a:solidFill>
              </a:rPr>
              <a:t>व्यंजनेचे प्रकार:</a:t>
            </a:r>
          </a:p>
          <a:p>
            <a:r>
              <a:rPr lang="en-US" sz="8000" b="1">
                <a:solidFill>
                  <a:schemeClr val="tx2"/>
                </a:solidFill>
              </a:rPr>
              <a:t>अ .शाब्दी व्यंजना</a:t>
            </a:r>
            <a:r>
              <a:rPr lang="en-US" sz="8000">
                <a:solidFill>
                  <a:schemeClr val="tx2"/>
                </a:solidFill>
              </a:rPr>
              <a:t> :</a:t>
            </a:r>
            <a:r>
              <a:rPr lang="en-US" sz="8000">
                <a:solidFill>
                  <a:schemeClr val="accent4"/>
                </a:solidFill>
              </a:rPr>
              <a:t>ही शब्दाच्या वाच्य  किंवा लाक्षणिक अर्थाच्या द्वारा प्रतीत होते.  म्हणजे शब्द व्यंजना शब्दावर आधारलेली असते.शब्दाला असलेल्या दोन स्वतंत्र वाच्यार्था पैकी एक संदर्भाने नियंत्रित होतो आणि दुसरा ध्वनी च्या रूपात व्यक्त होतो शब्दाच्या मुख्यार्थाला  बाधा येतो आणि लक्षणेने  दुसराच अर्थ घ्यावा लागतो यावेळी संभवणारी ध्वनी प्रक्रिया मूळ शब्दावर आधारलेली असते म्हणून या योजनेला शाब्दी व्यंजना असे म्हटले जाते. ही आपले कार्य दोन प्रकारांनी करते. </a:t>
            </a:r>
          </a:p>
          <a:p>
            <a:r>
              <a:rPr lang="en-US" sz="8000" b="1">
                <a:solidFill>
                  <a:srgbClr val="002060"/>
                </a:solidFill>
              </a:rPr>
              <a:t>१.अभिधामूलक व्यंजना :</a:t>
            </a:r>
            <a:r>
              <a:rPr lang="en-US" sz="8000" b="1">
                <a:solidFill>
                  <a:schemeClr val="accent2"/>
                </a:solidFill>
              </a:rPr>
              <a:t>ही  व्यंजना द्व्यर्थी शब्दांचा द्वारा साकार होते या शब्दांना हे दोन अर्थ अभिधेने  प्राप्त  झालेले असतात,  त्यातली एक अर्थ प्रमुख असतो.पण दुसरा अर्थ ही जाणवत असतो हा ध्वनित वा सूचीत  होणारा अर्थ म्हणजे अभिधामूलक व्यंजना होय. </a:t>
            </a:r>
          </a:p>
          <a:p>
            <a:r>
              <a:rPr lang="en-US" sz="8000" b="1">
                <a:solidFill>
                  <a:srgbClr val="002060"/>
                </a:solidFill>
              </a:rPr>
              <a:t>उदा.१. मी आता मुक्याचे व्रत सोडणार – </a:t>
            </a:r>
            <a:r>
              <a:rPr lang="en-US" sz="8000" b="1">
                <a:solidFill>
                  <a:schemeClr val="accent2"/>
                </a:solidFill>
              </a:rPr>
              <a:t>भावबंधन मधील प्रभाकर म्हणतो. </a:t>
            </a:r>
          </a:p>
          <a:p>
            <a:r>
              <a:rPr lang="en-US" sz="8000" b="1">
                <a:solidFill>
                  <a:schemeClr val="accent2"/>
                </a:solidFill>
              </a:rPr>
              <a:t>       २.परपुरुष – परका पुरुषआणि ईश्वर असा अर्थ सूचित hoto.</a:t>
            </a:r>
          </a:p>
          <a:p>
            <a:pPr marL="0" indent="0">
              <a:buNone/>
            </a:pPr>
            <a:r>
              <a:rPr lang="en-US" sz="8000" b="1">
                <a:solidFill>
                  <a:schemeClr val="accent1"/>
                </a:solidFill>
              </a:rPr>
              <a:t>                 </a:t>
            </a:r>
          </a:p>
          <a:p>
            <a:r>
              <a:rPr lang="en-US" sz="8000" b="1">
                <a:solidFill>
                  <a:schemeClr val="accent1"/>
                </a:solidFill>
              </a:rPr>
              <a:t>      </a:t>
            </a:r>
          </a:p>
          <a:p>
            <a:r>
              <a:rPr lang="en-US" sz="8000" b="1">
                <a:solidFill>
                  <a:schemeClr val="accent1"/>
                </a:solidFill>
              </a:rPr>
              <a:t>       </a:t>
            </a:r>
          </a:p>
        </p:txBody>
      </p:sp>
    </p:spTree>
    <p:extLst>
      <p:ext uri="{BB962C8B-B14F-4D97-AF65-F5344CB8AC3E}">
        <p14:creationId xmlns:p14="http://schemas.microsoft.com/office/powerpoint/2010/main" val="182239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5D1C5-EAFC-A140-89D1-5412EC8EC088}"/>
              </a:ext>
            </a:extLst>
          </p:cNvPr>
          <p:cNvSpPr>
            <a:spLocks noGrp="1"/>
          </p:cNvSpPr>
          <p:nvPr>
            <p:ph idx="1"/>
          </p:nvPr>
        </p:nvSpPr>
        <p:spPr>
          <a:xfrm>
            <a:off x="488156" y="583406"/>
            <a:ext cx="11334750" cy="5798344"/>
          </a:xfrm>
        </p:spPr>
        <p:txBody>
          <a:bodyPr/>
          <a:lstStyle/>
          <a:p>
            <a:r>
              <a:rPr lang="en-US" u="sng"/>
              <a:t>२.</a:t>
            </a:r>
            <a:r>
              <a:rPr lang="en-US" b="1" u="sng"/>
              <a:t>लक्षण मूलक व्यंजना :   </a:t>
            </a:r>
          </a:p>
          <a:p>
            <a:r>
              <a:rPr lang="en-US" u="sng">
                <a:solidFill>
                  <a:schemeClr val="accent2"/>
                </a:solidFill>
              </a:rPr>
              <a:t>                                   लक्षणेच्या  या अर्थ सूचन प्रकारात मुख्य अर्थ उपयोगाचा नसतो त्याचा लक्षार्थ लक्षात घ्यावा लागतो पण बोलणाऱ्याचे उद्दिष्ट तेवढ्यानेही साध्य होत नाही म्हणजे लक्षना ही इथे अपुरी पडते अशा वेळी व्यंजने कडे धाव घ्यावी लागते गंगा याम घोषा या उदाहरणात गंगायां  चा गंगातीर्थ लक्षणे कलतो पण बोलणाऱ्या चा हेतू तेवढया अर्थाने पूर्णतः साध्य होत नाही पावित्र्य शीतलता असे अर्थही लक्षात येतात लक्षणे वर आधारलेल्या या व्यंजनेला  लक्षणा व्यंजना असे म्हटले जाते. </a:t>
            </a:r>
          </a:p>
          <a:p>
            <a:r>
              <a:rPr lang="en-US" u="sng">
                <a:solidFill>
                  <a:schemeClr val="accent4"/>
                </a:solidFill>
              </a:rPr>
              <a:t>उदा.बी कवी –ही कविता    “गाई पाण्यावर काय म्हणुनी आल्या ? </a:t>
            </a:r>
          </a:p>
          <a:p>
            <a:r>
              <a:rPr lang="en-US" u="sng">
                <a:solidFill>
                  <a:schemeClr val="accent4"/>
                </a:solidFill>
              </a:rPr>
              <a:t>                                        का गं गंगा यमुनाही ह्या मिळाल्या ? </a:t>
            </a:r>
          </a:p>
          <a:p>
            <a:r>
              <a:rPr lang="en-US" u="sng">
                <a:solidFill>
                  <a:schemeClr val="accent4"/>
                </a:solidFill>
              </a:rPr>
              <a:t>                                       उभय पितरांच्या  चित्त चोरटीला</a:t>
            </a:r>
          </a:p>
          <a:p>
            <a:r>
              <a:rPr lang="en-US" u="sng">
                <a:solidFill>
                  <a:schemeClr val="accent4"/>
                </a:solidFill>
              </a:rPr>
              <a:t>                                        कोण माझ्या बोलले गोरटीला ?”</a:t>
            </a:r>
          </a:p>
        </p:txBody>
      </p:sp>
    </p:spTree>
    <p:extLst>
      <p:ext uri="{BB962C8B-B14F-4D97-AF65-F5344CB8AC3E}">
        <p14:creationId xmlns:p14="http://schemas.microsoft.com/office/powerpoint/2010/main" val="11604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D4055-9934-5F4E-9045-E5521E44FBB5}"/>
              </a:ext>
            </a:extLst>
          </p:cNvPr>
          <p:cNvSpPr>
            <a:spLocks noGrp="1"/>
          </p:cNvSpPr>
          <p:nvPr>
            <p:ph idx="1"/>
          </p:nvPr>
        </p:nvSpPr>
        <p:spPr>
          <a:xfrm>
            <a:off x="559594" y="666750"/>
            <a:ext cx="11168062" cy="5631656"/>
          </a:xfrm>
        </p:spPr>
        <p:txBody>
          <a:bodyPr>
            <a:normAutofit lnSpcReduction="10000"/>
          </a:bodyPr>
          <a:lstStyle/>
          <a:p>
            <a:r>
              <a:rPr lang="en-US" sz="2800" b="1" u="sng"/>
              <a:t>ब. आर्थी  व्यंजना :  </a:t>
            </a:r>
            <a:r>
              <a:rPr lang="en-US" sz="2800" b="1" u="sng">
                <a:solidFill>
                  <a:schemeClr val="accent4"/>
                </a:solidFill>
              </a:rPr>
              <a:t>व्यंजनेच्या  सौंदर्य सृजक भाषेच्या दुसऱ्या प्रकारच्या आविष्काराला आर्थी  व्यंजना असे म्हटले जाते शाब्दिक व्यंजने प्रमाणे शब्दांचे एकाहून अधिक वाच्यर्थ  यात नसले तरी त्यापेक्षा अधिक सुंदर आणि मार्मिक अर्थ वाचकाच्या मनात निर्माण होतात तिथे व्यंजना अर्थाश्रित असते संपूर्ण वाक्याच्या प्रतीती मुळे ती प्रत्ययाला येते वाक्याचा वाच्यार्थ कळल्यावरच याव्यंजनेनेचे  कार्य सुरू होते म्हणून या योजनेला अर्थी व्यंजना असे म्हणतात. </a:t>
            </a:r>
          </a:p>
          <a:p>
            <a:r>
              <a:rPr lang="en-US" sz="2800" b="1" u="sng">
                <a:solidFill>
                  <a:schemeClr val="accent4"/>
                </a:solidFill>
              </a:rPr>
              <a:t>उदा. “</a:t>
            </a:r>
            <a:r>
              <a:rPr lang="en-US" sz="2800" b="1" u="sng">
                <a:solidFill>
                  <a:schemeClr val="accent1"/>
                </a:solidFill>
              </a:rPr>
              <a:t>नाही जाणत केयूरे न ओळखती कुंडले </a:t>
            </a:r>
          </a:p>
          <a:p>
            <a:r>
              <a:rPr lang="en-US" sz="2800" b="1" u="sng">
                <a:solidFill>
                  <a:schemeClr val="accent1"/>
                </a:solidFill>
              </a:rPr>
              <a:t>      जाणे मी नूपुरे मात्र नित्यपादाभिवंदने”</a:t>
            </a:r>
          </a:p>
          <a:p>
            <a:r>
              <a:rPr lang="en-US" sz="2800" b="1" u="sng">
                <a:solidFill>
                  <a:schemeClr val="accent1"/>
                </a:solidFill>
              </a:rPr>
              <a:t> इथे लक्ष्मणाचे विधान आपला अर्थ सांगून थांबते. पण त्याच्या मनातील भावजयी संबंधीची पावित्र्याची,  आदराची भावना व्यंजनेने  कळते.अभीधेने  प्राप्त झालेल्या अर्थातूनच  तिथे व्यंजना कळते म्हणूनही आर्थीव्यंजना  ठरते. </a:t>
            </a:r>
          </a:p>
          <a:p>
            <a:r>
              <a:rPr lang="en-US" sz="2800" b="1" u="sng">
                <a:solidFill>
                  <a:schemeClr val="accent1"/>
                </a:solidFill>
              </a:rPr>
              <a:t>      अर्थी व्यंजनेचे उपप्रकार : </a:t>
            </a:r>
            <a:r>
              <a:rPr lang="en-US" sz="2800" b="1" u="sng">
                <a:solidFill>
                  <a:schemeClr val="accent4"/>
                </a:solidFill>
              </a:rPr>
              <a:t>१.अलंकार ध्वनी २.वस्तूध्वनी आणि 3.रसध्वनी</a:t>
            </a:r>
            <a:r>
              <a:rPr lang="en-US" b="1" u="sng">
                <a:solidFill>
                  <a:schemeClr val="accent4"/>
                </a:solidFill>
              </a:rPr>
              <a:t> </a:t>
            </a:r>
          </a:p>
        </p:txBody>
      </p:sp>
    </p:spTree>
    <p:extLst>
      <p:ext uri="{BB962C8B-B14F-4D97-AF65-F5344CB8AC3E}">
        <p14:creationId xmlns:p14="http://schemas.microsoft.com/office/powerpoint/2010/main" val="164205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0F513-1FAB-D04D-96AA-4BE99F19371E}"/>
              </a:ext>
            </a:extLst>
          </p:cNvPr>
          <p:cNvSpPr>
            <a:spLocks noGrp="1"/>
          </p:cNvSpPr>
          <p:nvPr>
            <p:ph idx="1"/>
          </p:nvPr>
        </p:nvSpPr>
        <p:spPr>
          <a:xfrm>
            <a:off x="559594" y="583406"/>
            <a:ext cx="11072812" cy="5292462"/>
          </a:xfrm>
        </p:spPr>
        <p:txBody>
          <a:bodyPr/>
          <a:lstStyle/>
          <a:p>
            <a:endParaRPr lang="en-US"/>
          </a:p>
          <a:p>
            <a:endParaRPr lang="en-US"/>
          </a:p>
          <a:p>
            <a:endParaRPr lang="en-US"/>
          </a:p>
          <a:p>
            <a:endParaRPr lang="en-US"/>
          </a:p>
          <a:p>
            <a:r>
              <a:rPr lang="en-US"/>
              <a:t>                                   </a:t>
            </a:r>
            <a:r>
              <a:rPr lang="en-US" sz="8800" b="1">
                <a:solidFill>
                  <a:schemeClr val="accent5"/>
                </a:solidFill>
              </a:rPr>
              <a:t>धन्यवाद !</a:t>
            </a:r>
          </a:p>
        </p:txBody>
      </p:sp>
    </p:spTree>
    <p:extLst>
      <p:ext uri="{BB962C8B-B14F-4D97-AF65-F5344CB8AC3E}">
        <p14:creationId xmlns:p14="http://schemas.microsoft.com/office/powerpoint/2010/main" val="39954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C2F41-4FBF-A440-B49E-859B2506DCDB}"/>
              </a:ext>
            </a:extLst>
          </p:cNvPr>
          <p:cNvSpPr>
            <a:spLocks noGrp="1"/>
          </p:cNvSpPr>
          <p:nvPr>
            <p:ph idx="1"/>
          </p:nvPr>
        </p:nvSpPr>
        <p:spPr>
          <a:xfrm>
            <a:off x="471535" y="760054"/>
            <a:ext cx="11334986" cy="5822156"/>
          </a:xfrm>
        </p:spPr>
        <p:txBody>
          <a:bodyPr>
            <a:normAutofit lnSpcReduction="10000"/>
          </a:bodyPr>
          <a:lstStyle/>
          <a:p>
            <a:r>
              <a:rPr lang="en-US"/>
              <a:t>                                  </a:t>
            </a:r>
            <a:r>
              <a:rPr lang="en-US" sz="4000">
                <a:solidFill>
                  <a:schemeClr val="accent4"/>
                </a:solidFill>
              </a:rPr>
              <a:t>👉</a:t>
            </a:r>
            <a:r>
              <a:rPr lang="en-US"/>
              <a:t>   </a:t>
            </a:r>
            <a:r>
              <a:rPr lang="en-US" sz="4400" b="1" u="sng">
                <a:solidFill>
                  <a:schemeClr val="accent4"/>
                </a:solidFill>
              </a:rPr>
              <a:t>अर्थविचार</a:t>
            </a:r>
            <a:r>
              <a:rPr lang="en-US"/>
              <a:t> </a:t>
            </a:r>
            <a:r>
              <a:rPr lang="en-US">
                <a:solidFill>
                  <a:schemeClr val="accent4"/>
                </a:solidFill>
              </a:rPr>
              <a:t>:-</a:t>
            </a:r>
          </a:p>
          <a:p>
            <a:pPr marL="0" indent="0">
              <a:buNone/>
            </a:pPr>
            <a:r>
              <a:rPr lang="en-US">
                <a:solidFill>
                  <a:schemeClr val="accent4"/>
                </a:solidFill>
              </a:rPr>
              <a:t>         </a:t>
            </a:r>
            <a:r>
              <a:rPr lang="en-US">
                <a:solidFill>
                  <a:schemeClr val="tx2"/>
                </a:solidFill>
              </a:rPr>
              <a:t>साहित्यातील शब्दाचा अर्थविचार करताना शब्दांच्या जाती यांचा विचार करावाच लागतो शब्दांना जो विशिष्ट रोड होतो म्हणजे काय हे या अर्थविचार प्रक्रियेत समजून घ्यावे लागते अर्थ विवरणा च्या दृष्टीने पुढील मार्ग महत्त्वाचे मानले जातात. </a:t>
            </a:r>
          </a:p>
          <a:p>
            <a:r>
              <a:rPr lang="en-US">
                <a:solidFill>
                  <a:schemeClr val="tx2"/>
                </a:solidFill>
              </a:rPr>
              <a:t> </a:t>
            </a:r>
            <a:r>
              <a:rPr lang="en-US">
                <a:solidFill>
                  <a:schemeClr val="accent5"/>
                </a:solidFill>
              </a:rPr>
              <a:t>१. शब्दाचा अर्थ निश्चित करणे:- </a:t>
            </a:r>
            <a:r>
              <a:rPr lang="en-US">
                <a:solidFill>
                  <a:schemeClr val="accent1"/>
                </a:solidFill>
              </a:rPr>
              <a:t> उदा</a:t>
            </a:r>
            <a:r>
              <a:rPr lang="en-US">
                <a:solidFill>
                  <a:schemeClr val="accent5"/>
                </a:solidFill>
              </a:rPr>
              <a:t>. </a:t>
            </a:r>
            <a:r>
              <a:rPr lang="en-US">
                <a:solidFill>
                  <a:schemeClr val="accent1"/>
                </a:solidFill>
              </a:rPr>
              <a:t>कोणताही शब्द जसे की </a:t>
            </a:r>
            <a:r>
              <a:rPr lang="en-US">
                <a:solidFill>
                  <a:schemeClr val="accent4"/>
                </a:solidFill>
              </a:rPr>
              <a:t>पेन, पाटी,  झाड, वही,  पुस्तक</a:t>
            </a:r>
            <a:r>
              <a:rPr lang="en-US">
                <a:solidFill>
                  <a:schemeClr val="accent1"/>
                </a:solidFill>
              </a:rPr>
              <a:t> </a:t>
            </a:r>
            <a:r>
              <a:rPr lang="en-US" b="1">
                <a:solidFill>
                  <a:schemeClr val="accent4"/>
                </a:solidFill>
              </a:rPr>
              <a:t>आंबा</a:t>
            </a:r>
            <a:r>
              <a:rPr lang="en-US">
                <a:solidFill>
                  <a:schemeClr val="accent1"/>
                </a:solidFill>
              </a:rPr>
              <a:t> या शब्दांमधून वस्तू दर्शविली जाते शब्दांमधून व्यक्त होणाऱ्या अर्थाने वाक्यार्थ कळू शकतो वाक्यार्थाच्या आधारे संदेशार्थ कळतो. </a:t>
            </a:r>
          </a:p>
          <a:p>
            <a:pPr marL="0" indent="0">
              <a:buNone/>
            </a:pPr>
            <a:r>
              <a:rPr lang="en-US">
                <a:solidFill>
                  <a:schemeClr val="accent4"/>
                </a:solidFill>
              </a:rPr>
              <a:t> २. शब्दांना अर्थ असतो की त्यांच्या उपयोजने मुळे त्यांना अर्थ प्राप्त होतो  ? </a:t>
            </a:r>
            <a:r>
              <a:rPr lang="en-US">
                <a:solidFill>
                  <a:schemeClr val="accent1"/>
                </a:solidFill>
              </a:rPr>
              <a:t>अर्थविवरणामध्ये  शब्दाच्या अर्थाला महत्व देण्यापेक्षा प्रथम वाक्यार्थ निश्चित करायला पाहिजे कारण शब्दार्थ </a:t>
            </a:r>
          </a:p>
          <a:p>
            <a:pPr marL="0" indent="0">
              <a:buNone/>
            </a:pPr>
            <a:r>
              <a:rPr lang="en-US">
                <a:solidFill>
                  <a:schemeClr val="accent1"/>
                </a:solidFill>
              </a:rPr>
              <a:t>वाक्यार्था च्या  संदर्भात निश्चित असतात. </a:t>
            </a:r>
            <a:r>
              <a:rPr lang="en-US">
                <a:solidFill>
                  <a:schemeClr val="accent4"/>
                </a:solidFill>
              </a:rPr>
              <a:t>उदाहरणार्थ ‘</a:t>
            </a:r>
            <a:r>
              <a:rPr lang="en-US">
                <a:solidFill>
                  <a:schemeClr val="bg2">
                    <a:lumMod val="10000"/>
                  </a:schemeClr>
                </a:solidFill>
              </a:rPr>
              <a:t>त्याची शिकार पहा’</a:t>
            </a:r>
            <a:r>
              <a:rPr lang="en-US">
                <a:solidFill>
                  <a:schemeClr val="accent4"/>
                </a:solidFill>
              </a:rPr>
              <a:t> या वाक्यात दोन अर्थ आहेत. </a:t>
            </a:r>
            <a:r>
              <a:rPr lang="en-US">
                <a:solidFill>
                  <a:schemeClr val="tx1"/>
                </a:solidFill>
              </a:rPr>
              <a:t>तो  कोणाची तरी शिकार करतो आहे,  </a:t>
            </a:r>
            <a:r>
              <a:rPr lang="en-US">
                <a:solidFill>
                  <a:schemeClr val="accent4"/>
                </a:solidFill>
              </a:rPr>
              <a:t>ते पहा आणि </a:t>
            </a:r>
            <a:r>
              <a:rPr lang="en-US">
                <a:solidFill>
                  <a:schemeClr val="accent2"/>
                </a:solidFill>
              </a:rPr>
              <a:t>कोणीतरी त्याची शिकार करतो ते</a:t>
            </a:r>
            <a:r>
              <a:rPr lang="en-US">
                <a:solidFill>
                  <a:schemeClr val="accent4"/>
                </a:solidFill>
              </a:rPr>
              <a:t> पहा. याप्रमाणे तुझ्यात किती पाणी आहे ? तुझ्या विहिरीत किती पाणी आहे या दोन वाक्यातील पाणी या शब्दाचे अर्थ वेगवेगळे आहेत अशा प्रकारे अनेक ठिकाणी एकच शब्द वेगळ्या अर्थाने वापरला जाऊ शकतो अर्थामध्ये वेगळेपणा येण्याचे कारण तो शब्द या शब्द समूहांच्या बरोबर आलेला आहे.. </a:t>
            </a:r>
          </a:p>
        </p:txBody>
      </p:sp>
    </p:spTree>
    <p:extLst>
      <p:ext uri="{BB962C8B-B14F-4D97-AF65-F5344CB8AC3E}">
        <p14:creationId xmlns:p14="http://schemas.microsoft.com/office/powerpoint/2010/main" val="84578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91B41-65D8-1D47-8E6A-CD1338A7E881}"/>
              </a:ext>
            </a:extLst>
          </p:cNvPr>
          <p:cNvSpPr>
            <a:spLocks noGrp="1"/>
          </p:cNvSpPr>
          <p:nvPr>
            <p:ph idx="1"/>
          </p:nvPr>
        </p:nvSpPr>
        <p:spPr>
          <a:xfrm>
            <a:off x="511968" y="464344"/>
            <a:ext cx="11287125" cy="5834062"/>
          </a:xfrm>
        </p:spPr>
        <p:txBody>
          <a:bodyPr/>
          <a:lstStyle/>
          <a:p>
            <a:r>
              <a:rPr lang="en-US" b="1">
                <a:solidFill>
                  <a:schemeClr val="tx1"/>
                </a:solidFill>
              </a:rPr>
              <a:t>३.</a:t>
            </a:r>
            <a:r>
              <a:rPr lang="en-US" b="1" u="sng">
                <a:solidFill>
                  <a:schemeClr val="tx1"/>
                </a:solidFill>
              </a:rPr>
              <a:t>अर्तविण्यासामध्ये वाक्यार्थाचे महत्व :-</a:t>
            </a:r>
            <a:r>
              <a:rPr lang="en-US" b="1">
                <a:solidFill>
                  <a:schemeClr val="tx1"/>
                </a:solidFill>
              </a:rPr>
              <a:t>  </a:t>
            </a:r>
            <a:r>
              <a:rPr lang="en-US" b="1">
                <a:solidFill>
                  <a:schemeClr val="accent4"/>
                </a:solidFill>
              </a:rPr>
              <a:t>संदेशना च्या संदर्भात अर्थविण्यासा चे महत्व लक्षात घ्यावे लागते कारण शब्दांना वाक्याच्या संदर्भात अर्थ प्राप्त होतो तर वाक्यांना संदेशना च्या संदर्भात अर्थ प्राप्त होत असतो शेवटी शब्दार्थ व वाक्यार्थ यांचे महत्व संदेशनाच्या  यासंदर्भातच ठरत असते. </a:t>
            </a:r>
          </a:p>
          <a:p>
            <a:pPr marL="0" indent="0">
              <a:buNone/>
            </a:pPr>
            <a:r>
              <a:rPr lang="en-US" b="1">
                <a:solidFill>
                  <a:schemeClr val="tx1"/>
                </a:solidFill>
              </a:rPr>
              <a:t> अर्थ म्हणजे काय  ? </a:t>
            </a:r>
            <a:r>
              <a:rPr lang="en-US" b="1">
                <a:solidFill>
                  <a:srgbClr val="7030A0"/>
                </a:solidFill>
              </a:rPr>
              <a:t>एखाद्या गोष्टीच्या दर्शनाने दुसऱ्या गोष्टीचा विचार ठरतो.  दुसऱ्या गोष्टीचे  अस्तित्व जाणवते धूर दिसताच अग्नीच्या अस्तित्वाची जाणीव होते मातीत  उमटलेल्या प्राण्यांच्या पाऊलखुणा यातील संबंध नैसर्गिक आहे. धूर, अग्नी,  पाऊलखुणा प्राणी यातील संबंध नैसर्गिक आहे धूर हे अग्नीचे चिन्ह आहे आकाशातील काळे ढग पाहून आपण आज पावसाची चिन्हे आहेत असे म्हणतो सूर्य अस्ताला चालला असे म्हणतानाच अनेक अर्थ ध्वनित होतात गुरे रानातून घराकडे निघाली पुजाऱ्यांना वाटले आता संध्येची वेळ झाली. </a:t>
            </a:r>
          </a:p>
          <a:p>
            <a:pPr marL="0" indent="0">
              <a:buNone/>
            </a:pPr>
            <a:r>
              <a:rPr lang="en-US" b="1">
                <a:solidFill>
                  <a:srgbClr val="7030A0"/>
                </a:solidFill>
              </a:rPr>
              <a:t>            तसेच काही चिन्हे आणि त्यातून सूचित होणाऱ्या गोष्टी पारंपारिक किंवा रोडने ठरवलेल्या आहेत चौकातील तांबडा दिवा थांबा सुचवितो. भाषा ही एक चिन्ह व्यापार आहे भाषेतील शब्द प्राण्यांचा  निर्देश करतो.परंतु काय घोडा झालास येथे मात्र अर्थ बदलतो घोडा याचा अर्थ वाढणारे वय असे दर्शवले जाते. </a:t>
            </a:r>
          </a:p>
        </p:txBody>
      </p:sp>
    </p:spTree>
    <p:extLst>
      <p:ext uri="{BB962C8B-B14F-4D97-AF65-F5344CB8AC3E}">
        <p14:creationId xmlns:p14="http://schemas.microsoft.com/office/powerpoint/2010/main" val="355067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C21C6-27FD-BD4D-9C1A-D0394EB13846}"/>
              </a:ext>
            </a:extLst>
          </p:cNvPr>
          <p:cNvSpPr>
            <a:spLocks noGrp="1"/>
          </p:cNvSpPr>
          <p:nvPr>
            <p:ph idx="1"/>
          </p:nvPr>
        </p:nvSpPr>
        <p:spPr>
          <a:xfrm>
            <a:off x="452438" y="565547"/>
            <a:ext cx="11287124" cy="5726906"/>
          </a:xfrm>
        </p:spPr>
        <p:txBody>
          <a:bodyPr/>
          <a:lstStyle/>
          <a:p>
            <a:r>
              <a:rPr lang="en-US" b="1">
                <a:solidFill>
                  <a:srgbClr val="7030A0"/>
                </a:solidFill>
              </a:rPr>
              <a:t>१.अर्थ म्हणजे निर्देश:-  </a:t>
            </a:r>
            <a:r>
              <a:rPr lang="en-US" b="1">
                <a:solidFill>
                  <a:schemeClr val="accent5"/>
                </a:solidFill>
              </a:rPr>
              <a:t>ही भूमिका स्वीकारण्यात  काही अडचणी निर्माण होतात </a:t>
            </a:r>
            <a:r>
              <a:rPr lang="en-US" b="1">
                <a:solidFill>
                  <a:schemeClr val="tx1"/>
                </a:solidFill>
              </a:rPr>
              <a:t>उदाहरणार्थ</a:t>
            </a:r>
            <a:r>
              <a:rPr lang="en-US" b="1">
                <a:solidFill>
                  <a:schemeClr val="accent5"/>
                </a:solidFill>
              </a:rPr>
              <a:t> </a:t>
            </a:r>
            <a:r>
              <a:rPr lang="en-US" b="1">
                <a:solidFill>
                  <a:schemeClr val="accent2"/>
                </a:solidFill>
              </a:rPr>
              <a:t>न्याय, लुच्चेपणा,  लाळघोटेपणा,  बांधिलकी, उथळपणा, कुचकटपणा, वशिलेबाजी, </a:t>
            </a:r>
            <a:r>
              <a:rPr lang="en-US" b="1">
                <a:solidFill>
                  <a:schemeClr val="accent5"/>
                </a:solidFill>
              </a:rPr>
              <a:t> </a:t>
            </a:r>
            <a:r>
              <a:rPr lang="en-US" b="1">
                <a:solidFill>
                  <a:schemeClr val="accent2"/>
                </a:solidFill>
              </a:rPr>
              <a:t>निर्लज्जपणा</a:t>
            </a:r>
            <a:r>
              <a:rPr lang="en-US" b="1">
                <a:solidFill>
                  <a:schemeClr val="accent5"/>
                </a:solidFill>
              </a:rPr>
              <a:t> इत्यादी अनेक शब्द कोणत्या ना कोणत्या वस्तू चा निर्देश करतात ते काय दाखवतात म्हणून अनेकदा अशा शब्दांचा अर्थ वाक्यात उपयोग करून स्पष्ट करा असे म्हटल्यावर कुचंबणा होते.पळण,  भाजण, बडबडण,  सूड घेण, अशा अनेक क्रियापदाना त्याचबरोबर आणि , महणून , तर , तेव्हा अशा अनेक अव्ययाना किंवा मध्ये, साठी, पासून अशा प्रत्ययानी कशाचाही निर्देश होत नाही त्यामुळे </a:t>
            </a:r>
            <a:r>
              <a:rPr lang="en-US" b="1">
                <a:solidFill>
                  <a:schemeClr val="tx1"/>
                </a:solidFill>
              </a:rPr>
              <a:t>अर्थ म्हणजे निर्देश</a:t>
            </a:r>
            <a:r>
              <a:rPr lang="en-US" b="1">
                <a:solidFill>
                  <a:schemeClr val="accent5"/>
                </a:solidFill>
              </a:rPr>
              <a:t> ही संकल्पना काही शब्दांना लागू पडते असे म्हणावे लागते. </a:t>
            </a:r>
          </a:p>
          <a:p>
            <a:r>
              <a:rPr lang="en-US" b="1">
                <a:solidFill>
                  <a:schemeClr val="accent5"/>
                </a:solidFill>
              </a:rPr>
              <a:t> २.</a:t>
            </a:r>
            <a:r>
              <a:rPr lang="en-US" b="1">
                <a:solidFill>
                  <a:srgbClr val="7030A0"/>
                </a:solidFill>
              </a:rPr>
              <a:t>अर्थ म्हणजे संकल्पना:-  </a:t>
            </a:r>
            <a:r>
              <a:rPr lang="en-US" b="1">
                <a:solidFill>
                  <a:schemeClr val="tx2"/>
                </a:solidFill>
              </a:rPr>
              <a:t>ही व्याख्या अधिक व्यापक दिसते ‘प्रेम’ ही संकल्पना मात्र दृश्य नसते निर्लज्जपणा,  चमचेगिरी, वात्रटपणा इत्यादी शब्दांना निर्देश नाहीत आणि प्रतिमाही नाहीत पण संकल्पना आहेत असे म्हटले तर संकल्पना म्हणजे काय?  हा प्रश्न अर्थ म्हणजे काय?  या प्रश्ना इतकाच कठीण आहे. </a:t>
            </a:r>
          </a:p>
          <a:p>
            <a:r>
              <a:rPr lang="en-US" b="1">
                <a:solidFill>
                  <a:schemeClr val="tx2"/>
                </a:solidFill>
              </a:rPr>
              <a:t>            याखेरीज  अर्थ म्हणजे उपयोग अर्थ म्हणजे सत्य अर्थ म्हणजे विचार अशाही अर्थाच्या व्याख्या केल्या जातात परंतु या कोणत्याही व्याख्याने स्पष्टीकरण पूर्ण होत नाही. </a:t>
            </a:r>
          </a:p>
        </p:txBody>
      </p:sp>
    </p:spTree>
    <p:extLst>
      <p:ext uri="{BB962C8B-B14F-4D97-AF65-F5344CB8AC3E}">
        <p14:creationId xmlns:p14="http://schemas.microsoft.com/office/powerpoint/2010/main" val="378790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6D05B-65A4-D240-96EA-D8774E048406}"/>
              </a:ext>
            </a:extLst>
          </p:cNvPr>
          <p:cNvSpPr>
            <a:spLocks noGrp="1"/>
          </p:cNvSpPr>
          <p:nvPr>
            <p:ph idx="1"/>
          </p:nvPr>
        </p:nvSpPr>
        <p:spPr>
          <a:xfrm>
            <a:off x="357188" y="529828"/>
            <a:ext cx="11227594" cy="5798343"/>
          </a:xfrm>
        </p:spPr>
        <p:txBody>
          <a:bodyPr>
            <a:noAutofit/>
          </a:bodyPr>
          <a:lstStyle/>
          <a:p>
            <a:r>
              <a:rPr lang="en-US" sz="2800" b="1">
                <a:solidFill>
                  <a:srgbClr val="7030A0"/>
                </a:solidFill>
              </a:rPr>
              <a:t>३.</a:t>
            </a:r>
            <a:r>
              <a:rPr lang="en-US" b="1">
                <a:solidFill>
                  <a:srgbClr val="7030A0"/>
                </a:solidFill>
              </a:rPr>
              <a:t>अर्थ म्हणजे प्रतिमा:-  </a:t>
            </a:r>
            <a:r>
              <a:rPr lang="en-US" b="1">
                <a:solidFill>
                  <a:schemeClr val="accent4"/>
                </a:solidFill>
              </a:rPr>
              <a:t>अर्थाची ही व्याख्या निर्देशावर घेतलेल्या आक्षेपासून सुटण्याचा प्रयत्न करते.  कुत्रा या शब्दाचा अर्थ म्हणजे विशिष्ट कुत्रा नव्हे तर आपल्यासमोर कुत्र्याची जी प्रतिमा उभी राहते ती त्या शब्दाचा अर्थ असते प्रत्येक माणसाच्या डोळ्यासमोर एकच प्रतिमा उभी राहणार नाही शिवाय परंतु जर केव्हा इत्यादी शब्द मात्र प्रतिमा उभ्या करीत नाहीत म्हणून प्रत्येक शब्द प्रतिमा उभी करतो ही व्याख्या सदोष वाटते प्रतिमा ही व्यक्तिसापेक्ष असते. </a:t>
            </a:r>
          </a:p>
          <a:p>
            <a:r>
              <a:rPr lang="en-US" b="1">
                <a:solidFill>
                  <a:schemeClr val="accent4"/>
                </a:solidFill>
              </a:rPr>
              <a:t> </a:t>
            </a:r>
            <a:r>
              <a:rPr lang="en-US" b="1">
                <a:solidFill>
                  <a:srgbClr val="7030A0"/>
                </a:solidFill>
              </a:rPr>
              <a:t>शब्दांच्या अर्थाचे प्रकार:-   शब्द निष्ठ अर्थाचे प्रकार आपणास पुढीलप्रमाणे पाहता येतील. </a:t>
            </a:r>
          </a:p>
          <a:p>
            <a:r>
              <a:rPr lang="en-US" b="1">
                <a:solidFill>
                  <a:schemeClr val="accent2"/>
                </a:solidFill>
              </a:rPr>
              <a:t>१. शब्दाचा भावपर अर्थ –</a:t>
            </a:r>
            <a:r>
              <a:rPr lang="en-US" b="1">
                <a:solidFill>
                  <a:schemeClr val="accent4"/>
                </a:solidFill>
              </a:rPr>
              <a:t> </a:t>
            </a:r>
            <a:r>
              <a:rPr lang="en-US" b="1">
                <a:solidFill>
                  <a:srgbClr val="FFC000"/>
                </a:solidFill>
              </a:rPr>
              <a:t>बोलणारा बोलत असताना कोणत्या शब्दावर जोर देतो किंवा सुरांचा चढ-उतार करतो यावरून वाक्याचा अर्थ बदलतो त्याला भावपर अर्थ म्हणतात. उदा</a:t>
            </a:r>
            <a:r>
              <a:rPr lang="en-US" b="1">
                <a:solidFill>
                  <a:schemeClr val="accent4"/>
                </a:solidFill>
              </a:rPr>
              <a:t>. फार छान केलंस!, बरं बरं, पाहतो, काय करायचे ते, मी बघतो कसे करतो ते? इत्यादी. </a:t>
            </a:r>
          </a:p>
          <a:p>
            <a:r>
              <a:rPr lang="en-US" b="1">
                <a:solidFill>
                  <a:schemeClr val="accent4"/>
                </a:solidFill>
              </a:rPr>
              <a:t>२.</a:t>
            </a:r>
            <a:r>
              <a:rPr lang="en-US" b="1">
                <a:solidFill>
                  <a:schemeClr val="accent2"/>
                </a:solidFill>
              </a:rPr>
              <a:t>साहचर्य पर अर्थ – </a:t>
            </a:r>
            <a:r>
              <a:rPr lang="en-US" b="1">
                <a:solidFill>
                  <a:srgbClr val="FFC000"/>
                </a:solidFill>
              </a:rPr>
              <a:t>भाषेमध्ये काही शब्दांचे सहकार्य इतकी असते की ते एकमेकांबरोबर येतातच त्यांचे साहचर्य अटळ  असते.उदा.  पत्रातील नमस्कार सप्रेम असतो निधन म्हटले की ती दुखद  असते अशा प्रकारे हे शब्द एकमेका बरोबरच येतात. </a:t>
            </a:r>
            <a:endParaRPr lang="en-US" b="1">
              <a:solidFill>
                <a:schemeClr val="accent4"/>
              </a:solidFill>
            </a:endParaRPr>
          </a:p>
        </p:txBody>
      </p:sp>
    </p:spTree>
    <p:extLst>
      <p:ext uri="{BB962C8B-B14F-4D97-AF65-F5344CB8AC3E}">
        <p14:creationId xmlns:p14="http://schemas.microsoft.com/office/powerpoint/2010/main" val="108478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1890-A440-CA44-B445-AC53A8F4B2B5}"/>
              </a:ext>
            </a:extLst>
          </p:cNvPr>
          <p:cNvSpPr>
            <a:spLocks noGrp="1"/>
          </p:cNvSpPr>
          <p:nvPr>
            <p:ph type="title"/>
          </p:nvPr>
        </p:nvSpPr>
        <p:spPr>
          <a:xfrm>
            <a:off x="559593" y="476250"/>
            <a:ext cx="11203781" cy="5857875"/>
          </a:xfrm>
        </p:spPr>
        <p:txBody>
          <a:bodyPr anchor="t">
            <a:normAutofit fontScale="90000"/>
          </a:bodyPr>
          <a:lstStyle/>
          <a:p>
            <a:pPr marL="571500" indent="-571500" algn="l">
              <a:buFont typeface="Arial" panose="020B0604020202020204" pitchFamily="34" charset="0"/>
              <a:buChar char="•"/>
            </a:pPr>
            <a:r>
              <a:rPr lang="en-US" sz="2800"/>
              <a:t>३</a:t>
            </a:r>
            <a:r>
              <a:rPr lang="en-US"/>
              <a:t>.</a:t>
            </a:r>
            <a:r>
              <a:rPr lang="en-US" sz="2800" u="sng"/>
              <a:t>विषय अर्थ :-</a:t>
            </a:r>
            <a:br>
              <a:rPr lang="en-US" sz="2800"/>
            </a:br>
            <a:r>
              <a:rPr lang="en-US" sz="2800"/>
              <a:t>            </a:t>
            </a:r>
            <a:r>
              <a:rPr lang="en-US" sz="2800">
                <a:solidFill>
                  <a:schemeClr val="accent4"/>
                </a:solidFill>
              </a:rPr>
              <a:t> </a:t>
            </a:r>
            <a:r>
              <a:rPr lang="en-US" sz="2400">
                <a:solidFill>
                  <a:schemeClr val="accent4"/>
                </a:solidFill>
              </a:rPr>
              <a:t>वाक्याची रचना कशा पद्धतीने केली आहे त्यावरून हा अर्थ शब्दाला प्राप्त होतो वाक्यांमध्ये एक भाग प्रधान आणि दुसरा गौण असतो.  उदा. १) ती आली तेव्हा सकाळची वेळ होती. 2) सकाळची वेळ होती तेव्हा ती आली या दोन्ही वाक्यांचा अर्थ एकच नाही पहिल्या वाक्यामध्ये </a:t>
            </a:r>
            <a:r>
              <a:rPr lang="en-US" sz="2400">
                <a:solidFill>
                  <a:schemeClr val="tx1"/>
                </a:solidFill>
              </a:rPr>
              <a:t>ती आली</a:t>
            </a:r>
            <a:r>
              <a:rPr lang="en-US" sz="2400">
                <a:solidFill>
                  <a:schemeClr val="accent4"/>
                </a:solidFill>
              </a:rPr>
              <a:t> व दुसऱ्या मध्ये </a:t>
            </a:r>
            <a:r>
              <a:rPr lang="en-US" sz="2400">
                <a:solidFill>
                  <a:schemeClr val="tx1"/>
                </a:solidFill>
              </a:rPr>
              <a:t>सकाळची वेळ </a:t>
            </a:r>
            <a:r>
              <a:rPr lang="en-US" sz="2400">
                <a:solidFill>
                  <a:schemeClr val="accent4"/>
                </a:solidFill>
              </a:rPr>
              <a:t>हा विषय मुख्य आहे अशा प्रकारे हा अर्थ असतो. </a:t>
            </a:r>
            <a:br>
              <a:rPr lang="en-US" sz="2400">
                <a:solidFill>
                  <a:schemeClr val="accent4"/>
                </a:solidFill>
              </a:rPr>
            </a:br>
            <a:r>
              <a:rPr lang="en-US" sz="2400" b="1" u="sng">
                <a:solidFill>
                  <a:schemeClr val="tx1"/>
                </a:solidFill>
              </a:rPr>
              <a:t>४. शब्दाचा शैलीगत अर्थ:-</a:t>
            </a:r>
            <a:br>
              <a:rPr lang="en-US" sz="2400" b="1">
                <a:solidFill>
                  <a:schemeClr val="tx1"/>
                </a:solidFill>
              </a:rPr>
            </a:br>
            <a:r>
              <a:rPr lang="en-US" sz="2400" b="1">
                <a:solidFill>
                  <a:schemeClr val="tx1"/>
                </a:solidFill>
              </a:rPr>
              <a:t>                              शब्दाला वरील अर्थ शिवाय इतरही अर्थ असू शकतो वक्ता व श्रोता  कोण त्यांचे संबंध काय बोलण्याचा विषय व प्रयोजन यानुसार संभाषण बदलते व शब्दाचा अर्थही बदलतो त्यालाच शैलीगत अर्थ म्हणतात उदा. </a:t>
            </a:r>
            <a:r>
              <a:rPr lang="en-US" sz="2400" b="1">
                <a:solidFill>
                  <a:schemeClr val="accent2"/>
                </a:solidFill>
              </a:rPr>
              <a:t>(चाल चालणे चालतो ह्या शब्दांचे संकल्प निक अर्थ एकच असले तरी त्यांचा वापर बोलणारा कोणत्या संदर्भात करतो यावरून त्याचे अर्थ बदलतात. ) आई तु माझ्याबरोबर चल.तू चालायला लाग, चालता हो इथून. यावेळी येथे संकल्प नि कार्थ एक असला तरी त्यांचा वाक्यातील वापर वेगवेगळा आहे त्यामुळे त्यांचा अर्थ बदलतो. </a:t>
            </a:r>
            <a:br>
              <a:rPr lang="en-US" sz="2400" b="1">
                <a:solidFill>
                  <a:schemeClr val="accent2"/>
                </a:solidFill>
              </a:rPr>
            </a:br>
            <a:r>
              <a:rPr lang="en-US" sz="2400" b="1" u="sng">
                <a:solidFill>
                  <a:schemeClr val="tx1"/>
                </a:solidFill>
              </a:rPr>
              <a:t>५.गुणव्यंजक अर्थ -  </a:t>
            </a:r>
            <a:br>
              <a:rPr lang="en-US" sz="2400" b="1" u="sng">
                <a:solidFill>
                  <a:schemeClr val="tx1"/>
                </a:solidFill>
              </a:rPr>
            </a:br>
            <a:r>
              <a:rPr lang="en-US" sz="2400" b="1" u="sng">
                <a:solidFill>
                  <a:schemeClr val="tx1"/>
                </a:solidFill>
              </a:rPr>
              <a:t>                     शब्दाला मुख्यार्थ पेक्षा वेगळा अर्थ प्राप्त होतो संकल्पनिक अर्था बरोबरच तो त्याला रूढीने चिटकतो.  हा अर्थ काळ व परिस्थितीसापेक्ष असतो तो काळ व परिस्थितीप्रमाणे बदलतो. उदा. दक्षिणा या शब्दाचा अर्थ पवित्र असा आता राहिला नाही. </a:t>
            </a:r>
          </a:p>
        </p:txBody>
      </p:sp>
    </p:spTree>
    <p:extLst>
      <p:ext uri="{BB962C8B-B14F-4D97-AF65-F5344CB8AC3E}">
        <p14:creationId xmlns:p14="http://schemas.microsoft.com/office/powerpoint/2010/main" val="168200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1FD2-2748-E247-8187-B418E3EC3EF9}"/>
              </a:ext>
            </a:extLst>
          </p:cNvPr>
          <p:cNvSpPr>
            <a:spLocks noGrp="1"/>
          </p:cNvSpPr>
          <p:nvPr>
            <p:ph idx="1"/>
          </p:nvPr>
        </p:nvSpPr>
        <p:spPr>
          <a:xfrm>
            <a:off x="-285750" y="375046"/>
            <a:ext cx="13079015" cy="6357937"/>
          </a:xfrm>
        </p:spPr>
        <p:txBody>
          <a:bodyPr>
            <a:normAutofit fontScale="32500" lnSpcReduction="20000"/>
          </a:bodyPr>
          <a:lstStyle/>
          <a:p>
            <a:r>
              <a:rPr lang="en-US" sz="6700" b="1">
                <a:solidFill>
                  <a:schemeClr val="accent4"/>
                </a:solidFill>
              </a:rPr>
              <a:t>प्रस्तावना</a:t>
            </a:r>
            <a:r>
              <a:rPr lang="en-US" sz="4500">
                <a:solidFill>
                  <a:schemeClr val="accent4"/>
                </a:solidFill>
              </a:rPr>
              <a:t> :</a:t>
            </a:r>
          </a:p>
          <a:p>
            <a:r>
              <a:rPr lang="en-US" sz="2600"/>
              <a:t>               </a:t>
            </a:r>
            <a:r>
              <a:rPr lang="en-US" sz="6000">
                <a:solidFill>
                  <a:schemeClr val="accent2"/>
                </a:solidFill>
              </a:rPr>
              <a:t>काव्य /साहित्य ही भाषेच्या शब्दांच्या माध्यमातून सिद्ध होणारी कला आहे.शब्द हे माध्यम स्वतःच अर्थयुक्त आहे.. इतर कलांची माध्यमे अशी स्वतःच अर्थयुक्त नसतात.साहित्य हे भाषेच्या माध्यमात असल्यामुळे साहित्य मीमांसकांनी  भाषेच्या,  शब्दांच्या स्वरूपाविषयी काही विचार करणे स्वाभाविक आहे.  संस्कृत साहित्य परंपरेतील साहित्याच्या अभ्यासकानी भाषेच्या स्वरूपाचा विस्ताराने विचार केला आहे हा विचार शब्दशक्ती म्हणून ओळखला जातो त्याची चर्चा येथे करावयाची आहे.</a:t>
            </a:r>
          </a:p>
          <a:p>
            <a:r>
              <a:rPr lang="en-US" sz="6000"/>
              <a:t>              </a:t>
            </a:r>
            <a:r>
              <a:rPr lang="en-US" sz="6000" b="1">
                <a:solidFill>
                  <a:schemeClr val="accent4"/>
                </a:solidFill>
              </a:rPr>
              <a:t>शब्दांमध्ये अर्थाचा बोध करण्याची क्षमता असते.तिला शक्ती वा  वृत्ती वा व्यापार असे  म्हटले जाते. शब्द वाचक, लाक्षणिक व व्यंजक असे तीन प्रकारचे असतात आणि ते अनुक्रमे वाच्य, लक्ष, व्यंग अशा तिन्ही अर्थाचा बोध करतात.  या बोदामध्ये अनुक्रमे अभिधा,  लक्षणा व  व्यंजना शक्ती शक्ती असतात. हा विचार पुढील प्रमाणे दाखवता येईल. </a:t>
            </a:r>
          </a:p>
          <a:p>
            <a:r>
              <a:rPr lang="en-US" sz="6000">
                <a:solidFill>
                  <a:schemeClr val="accent2">
                    <a:lumMod val="60000"/>
                    <a:lumOff val="40000"/>
                  </a:schemeClr>
                </a:solidFill>
              </a:rPr>
              <a:t>                   </a:t>
            </a:r>
            <a:r>
              <a:rPr lang="en-US" sz="6000" b="1">
                <a:solidFill>
                  <a:schemeClr val="tx1"/>
                </a:solidFill>
              </a:rPr>
              <a:t>शब्द</a:t>
            </a:r>
            <a:r>
              <a:rPr lang="en-US" sz="6000">
                <a:solidFill>
                  <a:schemeClr val="accent2">
                    <a:lumMod val="60000"/>
                    <a:lumOff val="40000"/>
                  </a:schemeClr>
                </a:solidFill>
              </a:rPr>
              <a:t>                       </a:t>
            </a:r>
            <a:r>
              <a:rPr lang="en-US" sz="6000" b="1">
                <a:solidFill>
                  <a:schemeClr val="tx1"/>
                </a:solidFill>
              </a:rPr>
              <a:t>अर्थ</a:t>
            </a:r>
            <a:r>
              <a:rPr lang="en-US" sz="6000">
                <a:solidFill>
                  <a:schemeClr val="accent4"/>
                </a:solidFill>
              </a:rPr>
              <a:t>               </a:t>
            </a:r>
            <a:r>
              <a:rPr lang="en-US" sz="6000" b="1">
                <a:solidFill>
                  <a:schemeClr val="tx1"/>
                </a:solidFill>
              </a:rPr>
              <a:t>शक्ती /व्यापार /वृत्ती  </a:t>
            </a:r>
          </a:p>
          <a:p>
            <a:r>
              <a:rPr lang="en-US" sz="6000">
                <a:solidFill>
                  <a:schemeClr val="accent2">
                    <a:lumMod val="60000"/>
                    <a:lumOff val="40000"/>
                  </a:schemeClr>
                </a:solidFill>
              </a:rPr>
              <a:t>                   ⬇️                         ⬇️                            ⬇️</a:t>
            </a:r>
          </a:p>
          <a:p>
            <a:r>
              <a:rPr lang="en-US" sz="6000">
                <a:solidFill>
                  <a:schemeClr val="accent2">
                    <a:lumMod val="60000"/>
                    <a:lumOff val="40000"/>
                  </a:schemeClr>
                </a:solidFill>
              </a:rPr>
              <a:t>                 वाचक                       वाच्य                       अभिधा                      </a:t>
            </a:r>
            <a:endParaRPr lang="en-US" sz="6000">
              <a:solidFill>
                <a:schemeClr val="accent4"/>
              </a:solidFill>
            </a:endParaRPr>
          </a:p>
          <a:p>
            <a:r>
              <a:rPr lang="en-US" sz="6000">
                <a:solidFill>
                  <a:schemeClr val="accent4"/>
                </a:solidFill>
              </a:rPr>
              <a:t>                </a:t>
            </a:r>
            <a:r>
              <a:rPr lang="en-US" sz="6000">
                <a:solidFill>
                  <a:schemeClr val="accent2"/>
                </a:solidFill>
              </a:rPr>
              <a:t>लाक्षणिक                  लक्ष्य </a:t>
            </a:r>
            <a:r>
              <a:rPr lang="en-US" sz="6000">
                <a:solidFill>
                  <a:schemeClr val="accent4"/>
                </a:solidFill>
              </a:rPr>
              <a:t>                       </a:t>
            </a:r>
            <a:r>
              <a:rPr lang="en-US" sz="6000">
                <a:solidFill>
                  <a:schemeClr val="accent2"/>
                </a:solidFill>
              </a:rPr>
              <a:t>लक्षणा</a:t>
            </a:r>
            <a:r>
              <a:rPr lang="en-US" sz="6000">
                <a:solidFill>
                  <a:schemeClr val="accent4"/>
                </a:solidFill>
              </a:rPr>
              <a:t>           </a:t>
            </a:r>
          </a:p>
          <a:p>
            <a:r>
              <a:rPr lang="en-US" sz="6000">
                <a:solidFill>
                  <a:schemeClr val="accent4"/>
                </a:solidFill>
              </a:rPr>
              <a:t>                  </a:t>
            </a:r>
            <a:r>
              <a:rPr lang="en-US" sz="6000">
                <a:solidFill>
                  <a:schemeClr val="accent2">
                    <a:lumMod val="60000"/>
                    <a:lumOff val="40000"/>
                  </a:schemeClr>
                </a:solidFill>
              </a:rPr>
              <a:t>व्यंजक</a:t>
            </a:r>
            <a:r>
              <a:rPr lang="en-US" sz="6000">
                <a:solidFill>
                  <a:schemeClr val="accent4"/>
                </a:solidFill>
              </a:rPr>
              <a:t>                    </a:t>
            </a:r>
            <a:r>
              <a:rPr lang="en-US" sz="6000">
                <a:solidFill>
                  <a:schemeClr val="accent2">
                    <a:lumMod val="60000"/>
                    <a:lumOff val="40000"/>
                  </a:schemeClr>
                </a:solidFill>
              </a:rPr>
              <a:t>व्यंग्य</a:t>
            </a:r>
            <a:r>
              <a:rPr lang="en-US" sz="6000">
                <a:solidFill>
                  <a:schemeClr val="accent4"/>
                </a:solidFill>
              </a:rPr>
              <a:t>                       </a:t>
            </a:r>
            <a:r>
              <a:rPr lang="en-US" sz="6000">
                <a:solidFill>
                  <a:schemeClr val="accent2">
                    <a:lumMod val="75000"/>
                  </a:schemeClr>
                </a:solidFill>
              </a:rPr>
              <a:t>व्यंजना</a:t>
            </a:r>
            <a:r>
              <a:rPr lang="en-US" sz="6000">
                <a:solidFill>
                  <a:schemeClr val="accent4"/>
                </a:solidFill>
              </a:rPr>
              <a:t> </a:t>
            </a:r>
          </a:p>
          <a:p>
            <a:endParaRPr lang="en-US" sz="6000">
              <a:solidFill>
                <a:schemeClr val="accent4"/>
              </a:solidFill>
            </a:endParaRPr>
          </a:p>
          <a:p>
            <a:r>
              <a:rPr lang="en-US" sz="6000">
                <a:solidFill>
                  <a:srgbClr val="00B0F0"/>
                </a:solidFill>
              </a:rPr>
              <a:t>         </a:t>
            </a:r>
            <a:r>
              <a:rPr lang="en-US" sz="6000" b="1">
                <a:solidFill>
                  <a:schemeClr val="tx1"/>
                </a:solidFill>
              </a:rPr>
              <a:t>अर्थ प्रतीत करून देणाऱ्या शब्दांच्या सामर्थ्याला शक्ती म्हटले जाते. नवव्या शतकातील आनंदवर्धना पासून अर्थ प्रतीत करून देणाऱ्या अभिधा लक्षणा आणि व्यंजना या तीन शब्द शक्ति मानल्या जाऊ लागल्या. </a:t>
            </a:r>
          </a:p>
          <a:p>
            <a:r>
              <a:rPr lang="en-US" sz="6000" b="1">
                <a:solidFill>
                  <a:schemeClr val="tx1"/>
                </a:solidFill>
              </a:rPr>
              <a:t>            शब्द त्रिविध आहेत. एकच शब्द वाक्य लक्ष आणि वांगे असे तीन प्रकारचे अर्थ प्रकट करू शकतो शब्द त्रिविध आहे याचा अर्थ तो वाचक लाक्षणिक आणि व्यंजक ही आहे. आणि त्याचे वाच्य, लक्ष्य  व व्यंग्य असे  तीन प्रकारचे अर्थ आहेत हे अर्थ शब्दात असलेल्या अभिधा लक्षणा व्यंजना या शक्तीमुळे संभवतात. </a:t>
            </a:r>
          </a:p>
          <a:p>
            <a:endParaRPr lang="en-US" sz="6000" b="1">
              <a:solidFill>
                <a:schemeClr val="tx1"/>
              </a:solidFill>
            </a:endParaRPr>
          </a:p>
          <a:p>
            <a:endParaRPr lang="en-US" b="1">
              <a:solidFill>
                <a:schemeClr val="accent4"/>
              </a:solidFill>
            </a:endParaRPr>
          </a:p>
        </p:txBody>
      </p:sp>
    </p:spTree>
    <p:extLst>
      <p:ext uri="{BB962C8B-B14F-4D97-AF65-F5344CB8AC3E}">
        <p14:creationId xmlns:p14="http://schemas.microsoft.com/office/powerpoint/2010/main" val="11886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11F70-C259-1840-9B9E-A9E3DC51E3DB}"/>
              </a:ext>
            </a:extLst>
          </p:cNvPr>
          <p:cNvSpPr>
            <a:spLocks noGrp="1"/>
          </p:cNvSpPr>
          <p:nvPr>
            <p:ph idx="1"/>
          </p:nvPr>
        </p:nvSpPr>
        <p:spPr>
          <a:xfrm>
            <a:off x="642938" y="559594"/>
            <a:ext cx="11132343" cy="5810250"/>
          </a:xfrm>
        </p:spPr>
        <p:txBody>
          <a:bodyPr>
            <a:normAutofit lnSpcReduction="10000"/>
          </a:bodyPr>
          <a:lstStyle/>
          <a:p>
            <a:r>
              <a:rPr lang="en-US" b="1" u="sng"/>
              <a:t>६.संकल्पनिक अर्थ :</a:t>
            </a:r>
            <a:r>
              <a:rPr lang="en-US"/>
              <a:t>-</a:t>
            </a:r>
            <a:r>
              <a:rPr lang="en-US">
                <a:solidFill>
                  <a:schemeClr val="accent2"/>
                </a:solidFill>
              </a:rPr>
              <a:t>संकल्पनेचा अर्थ हा शब्दांचा मुख्यत असतो अर्थ अभिदा या शब्द शक्तीने कळतो प्रत्येक शब्दाला अर्थ असतो शब्द कोशामध्ये देखील शब्दाचा हाच अर्थ पाहायला मिळतो. हा अर्थ घटक स्वरूपात मांडता येतो. अर्थ चौकोनी कंसात मांडून काही घटकांची उपस्थिती व अनुपस्थिती (+  -) या चिन्हांनी मांडता येते.</a:t>
            </a:r>
            <a:r>
              <a:rPr lang="en-US"/>
              <a:t>उदा. </a:t>
            </a:r>
          </a:p>
          <a:p>
            <a:r>
              <a:rPr lang="en-US" b="1">
                <a:solidFill>
                  <a:schemeClr val="accent4"/>
                </a:solidFill>
              </a:rPr>
              <a:t>बैल (+चेतन )(- माणूस )(+ प्रौढ ) (+ नर )</a:t>
            </a:r>
          </a:p>
          <a:p>
            <a:r>
              <a:rPr lang="en-US" b="1">
                <a:solidFill>
                  <a:schemeClr val="accent4"/>
                </a:solidFill>
              </a:rPr>
              <a:t>मुलगी (+ चेतन ) (+ माणूस ) (- प्रौढ ) ( -नर )    अशा रीतीने या चिन्हाचा उपयोग करून अर्थ घटकातील उपस्थिती आणि अभाव हे दाखवून भाषावैज्ञानिक शब्दातील संकल्पनिक अर्थ स्पष्ट करतात. </a:t>
            </a:r>
          </a:p>
          <a:p>
            <a:r>
              <a:rPr lang="en-US" b="1" u="sng">
                <a:solidFill>
                  <a:schemeClr val="tx1"/>
                </a:solidFill>
              </a:rPr>
              <a:t>७.परावर्तित अर्थ -   </a:t>
            </a:r>
            <a:r>
              <a:rPr lang="en-US">
                <a:solidFill>
                  <a:schemeClr val="accent2"/>
                </a:solidFill>
              </a:rPr>
              <a:t>बोलणाऱ्या व्यक्तीने ज्या अर्थाने शब्द उचललेला असतो त्यापेक्षा वेगळाच अर्थ ऐकणार्‍याला होतो त्यास परावर्तित अर्थ असे म्हणतात. </a:t>
            </a:r>
            <a:r>
              <a:rPr lang="en-US">
                <a:solidFill>
                  <a:schemeClr val="accent5"/>
                </a:solidFill>
              </a:rPr>
              <a:t>उदा</a:t>
            </a:r>
            <a:r>
              <a:rPr lang="en-US">
                <a:solidFill>
                  <a:schemeClr val="accent2"/>
                </a:solidFill>
              </a:rPr>
              <a:t>. </a:t>
            </a:r>
          </a:p>
          <a:p>
            <a:r>
              <a:rPr lang="en-US" b="1" u="sng">
                <a:solidFill>
                  <a:schemeClr val="accent4"/>
                </a:solidFill>
              </a:rPr>
              <a:t>१.</a:t>
            </a:r>
            <a:r>
              <a:rPr lang="en-US" b="1">
                <a:solidFill>
                  <a:schemeClr val="accent4"/>
                </a:solidFill>
              </a:rPr>
              <a:t>त्याला  फक्त पैसा लागतो. 2.त्याला फक्त खायला पाहिजे. </a:t>
            </a:r>
            <a:r>
              <a:rPr lang="en-US" b="1">
                <a:solidFill>
                  <a:schemeClr val="accent2"/>
                </a:solidFill>
              </a:rPr>
              <a:t>येथे ऐकणार्‍याला तो  खादाड आहे असे समजेल, पण बोलणाऱ्याला मात्र होऊ खाल्ल्याशिवाय म्हणजे लाच घेतल्याशिवाय काम करत नाही असे सांगावयाचे आहे. </a:t>
            </a:r>
          </a:p>
          <a:p>
            <a:r>
              <a:rPr lang="en-US" b="1">
                <a:solidFill>
                  <a:schemeClr val="accent2"/>
                </a:solidFill>
              </a:rPr>
              <a:t>      अशाप्रकारे आपणास अर्थाचे स्वरूप व प्रकार स्पष्ट करता येते. </a:t>
            </a:r>
          </a:p>
          <a:p>
            <a:endParaRPr lang="en-US" b="1">
              <a:solidFill>
                <a:schemeClr val="accent4"/>
              </a:solidFill>
            </a:endParaRPr>
          </a:p>
        </p:txBody>
      </p:sp>
    </p:spTree>
    <p:extLst>
      <p:ext uri="{BB962C8B-B14F-4D97-AF65-F5344CB8AC3E}">
        <p14:creationId xmlns:p14="http://schemas.microsoft.com/office/powerpoint/2010/main" val="133819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02777-084F-D64F-9BD0-F6655AD99D02}"/>
              </a:ext>
            </a:extLst>
          </p:cNvPr>
          <p:cNvSpPr>
            <a:spLocks noGrp="1"/>
          </p:cNvSpPr>
          <p:nvPr>
            <p:ph idx="1"/>
          </p:nvPr>
        </p:nvSpPr>
        <p:spPr>
          <a:xfrm>
            <a:off x="488156" y="517922"/>
            <a:ext cx="11215687" cy="5822156"/>
          </a:xfrm>
        </p:spPr>
        <p:txBody>
          <a:bodyPr/>
          <a:lstStyle/>
          <a:p>
            <a:r>
              <a:rPr lang="en-US" b="1" u="sng">
                <a:solidFill>
                  <a:schemeClr val="accent4"/>
                </a:solidFill>
              </a:rPr>
              <a:t>अभिधा</a:t>
            </a:r>
            <a:r>
              <a:rPr lang="en-US"/>
              <a:t> :  </a:t>
            </a:r>
          </a:p>
          <a:p>
            <a:pPr marL="0" indent="0">
              <a:buNone/>
            </a:pPr>
            <a:r>
              <a:rPr lang="en-US"/>
              <a:t>       शब्दाची पहिली शक्ती अभिदा होय. शब्द उच्चारल्या  बरोबर आपणास त्याचा अर्थ कळतो. </a:t>
            </a:r>
          </a:p>
          <a:p>
            <a:pPr marL="0" indent="0">
              <a:buNone/>
            </a:pPr>
            <a:r>
              <a:rPr lang="en-US"/>
              <a:t> या शब्दशक्तीला अभिदा असे म्हणतात या शब्द शक्तीमुळे जो अर्थ कळतो त्यास वाच्यार्थ  असे म्हणतात असा वाच्यार्थ प्रत्येक शब्दातून प्रकट होत असतो आपला दैनंदिन भाषिक व्यवहार या अभिधा शक्तीवर चालतो या शक्तीने शब्दाचा सरळ अर्थ आपणास समजतो.  सर्व अवयवांमध्ये प्रथम मुख पाहिले जाते.त्याप्रमाणेच आधी प्रतीत होणारा तो मुख्यार्थ. उदा. सूर्य चंद्र वृक्ष घोडा इत्यादी. शब्दांचा उच्चार केल्याबरोबर विशिष्ट प्रतिमा आपल्या डोळ्यासमोर उभी राहते हा कळणारा अर्थ म्हणजेच वाच्यार्थ होय या वाच्यार्थालाच  मुख्यार्थ किंवा संकेतार्थ म्हटले जाते. </a:t>
            </a:r>
          </a:p>
          <a:p>
            <a:pPr marL="0" indent="0">
              <a:buNone/>
            </a:pPr>
            <a:r>
              <a:rPr lang="en-US">
                <a:solidFill>
                  <a:schemeClr val="accent5"/>
                </a:solidFill>
              </a:rPr>
              <a:t> </a:t>
            </a:r>
            <a:r>
              <a:rPr lang="en-US" b="1">
                <a:solidFill>
                  <a:srgbClr val="00B0F0"/>
                </a:solidFill>
              </a:rPr>
              <a:t>अभिधेचे प्रकार :</a:t>
            </a:r>
            <a:r>
              <a:rPr lang="en-US" b="1">
                <a:solidFill>
                  <a:schemeClr val="accent5"/>
                </a:solidFill>
              </a:rPr>
              <a:t> शब्दाची पहिली शक्ती अभिधा तिचे तीन प्रकार मानले जातात. </a:t>
            </a:r>
          </a:p>
          <a:p>
            <a:pPr marL="457200" indent="-457200">
              <a:buAutoNum type="hindiNumPeriod"/>
            </a:pPr>
            <a:r>
              <a:rPr lang="en-US" b="1">
                <a:solidFill>
                  <a:schemeClr val="accent5"/>
                </a:solidFill>
              </a:rPr>
              <a:t>योगअभिधा –</a:t>
            </a:r>
            <a:r>
              <a:rPr lang="en-US" b="1">
                <a:solidFill>
                  <a:schemeClr val="accent3"/>
                </a:solidFill>
              </a:rPr>
              <a:t> योग म्हणजे उत्पत्ती. पहिले जेव्हा शब्दाचा अर्थ सिद्ध होतो तेव्हा त्या शब्द शक्तीला योग शक्ती म्हणतात.  आणि त्या शब्दांना योगिक म्हणतात सुधारणार पाठक गांगे भारतीय दर्शनीय इत्यादी. </a:t>
            </a:r>
          </a:p>
          <a:p>
            <a:pPr marL="457200" indent="-457200">
              <a:buAutoNum type="hindiNumPeriod"/>
            </a:pPr>
            <a:r>
              <a:rPr lang="en-US" b="1">
                <a:solidFill>
                  <a:schemeClr val="accent5"/>
                </a:solidFill>
              </a:rPr>
              <a:t>रूढी अभिधा –अनेक शब्दाचे अर्थ रूढीने वा परंपरेने ठरलेले असतात.  </a:t>
            </a:r>
          </a:p>
          <a:p>
            <a:pPr marL="0" indent="0">
              <a:buNone/>
            </a:pPr>
            <a:endParaRPr lang="en-US" b="1">
              <a:solidFill>
                <a:schemeClr val="accent5"/>
              </a:solidFill>
            </a:endParaRPr>
          </a:p>
          <a:p>
            <a:pPr marL="0" indent="0">
              <a:buNone/>
            </a:pPr>
            <a:endParaRPr lang="en-US"/>
          </a:p>
        </p:txBody>
      </p:sp>
    </p:spTree>
    <p:extLst>
      <p:ext uri="{BB962C8B-B14F-4D97-AF65-F5344CB8AC3E}">
        <p14:creationId xmlns:p14="http://schemas.microsoft.com/office/powerpoint/2010/main" val="114439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E69C-154D-6F4F-B6EB-6DB65ED11E86}"/>
              </a:ext>
            </a:extLst>
          </p:cNvPr>
          <p:cNvSpPr>
            <a:spLocks noGrp="1"/>
          </p:cNvSpPr>
          <p:nvPr>
            <p:ph type="title"/>
          </p:nvPr>
        </p:nvSpPr>
        <p:spPr>
          <a:xfrm>
            <a:off x="604840" y="690563"/>
            <a:ext cx="11087098" cy="5798343"/>
          </a:xfrm>
        </p:spPr>
        <p:txBody>
          <a:bodyPr anchor="t">
            <a:normAutofit fontScale="90000"/>
          </a:bodyPr>
          <a:lstStyle/>
          <a:p>
            <a:pPr algn="l"/>
            <a:r>
              <a:rPr lang="en-US"/>
              <a:t> इथे व्युत्पती ध्यानात घेण्याची आवश्यकता नसते</a:t>
            </a:r>
            <a:br>
              <a:rPr lang="en-US"/>
            </a:br>
            <a:r>
              <a:rPr lang="en-US"/>
              <a:t>या शब्दांना प्राप्त झालेल्या शब्दार्थाला  व संकेताला समाजाची मान्यता असते.  उदा.  गाय गोडा मनुष्य वाघ-सिह, पंकज, खग  अशा शब्दांना रूढ शब्द म्हटले जाते. पंकज म्हणजे कमळ व खग म्हणजे पक्षी. उत्पत्ती ने याचे वेगळे अर्थ काढता येतील परंतु येथे त्याचा अर्थ रूढीने घ्यायचा आहे या शब्दांना योग्य अशी संज्ञा आहे. काव्यामध्ये आम्ही त्याचे सामर्थ्य अपुरे पडते म्हणूनच लक्षण आणि व्यंजन आया शब्द शक्तीचा आश्रय घ्यावा लागतो. </a:t>
            </a:r>
          </a:p>
        </p:txBody>
      </p:sp>
    </p:spTree>
    <p:extLst>
      <p:ext uri="{BB962C8B-B14F-4D97-AF65-F5344CB8AC3E}">
        <p14:creationId xmlns:p14="http://schemas.microsoft.com/office/powerpoint/2010/main" val="166941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03897-9259-B047-A796-BAB4D510457D}"/>
              </a:ext>
            </a:extLst>
          </p:cNvPr>
          <p:cNvSpPr>
            <a:spLocks noGrp="1"/>
          </p:cNvSpPr>
          <p:nvPr>
            <p:ph idx="1"/>
          </p:nvPr>
        </p:nvSpPr>
        <p:spPr>
          <a:xfrm>
            <a:off x="500062" y="607219"/>
            <a:ext cx="11215687" cy="5941219"/>
          </a:xfrm>
        </p:spPr>
        <p:txBody>
          <a:bodyPr/>
          <a:lstStyle/>
          <a:p>
            <a:r>
              <a:rPr lang="en-US" sz="2800">
                <a:solidFill>
                  <a:schemeClr val="accent4"/>
                </a:solidFill>
              </a:rPr>
              <a:t>३.योगरूढ अभिधा </a:t>
            </a:r>
            <a:r>
              <a:rPr lang="en-US" sz="2800" b="1">
                <a:solidFill>
                  <a:schemeClr val="accent4"/>
                </a:solidFill>
              </a:rPr>
              <a:t>: </a:t>
            </a:r>
            <a:r>
              <a:rPr lang="en-US" b="1">
                <a:solidFill>
                  <a:schemeClr val="tx1"/>
                </a:solidFill>
              </a:rPr>
              <a:t>या गटात येणाऱ्या शब्दांची उत्पत्ती पाहावी लागते आणि त्यांना प्राप्त झालेला संकेतार्थ ही  पाहावा लागतो वरील दोन्ही तत्वे अशा शब्दात असतात.</a:t>
            </a:r>
            <a:r>
              <a:rPr lang="en-US" b="1">
                <a:solidFill>
                  <a:schemeClr val="accent4"/>
                </a:solidFill>
              </a:rPr>
              <a:t> उदा. पंकज </a:t>
            </a:r>
            <a:r>
              <a:rPr lang="en-US" b="1">
                <a:solidFill>
                  <a:schemeClr val="tx1"/>
                </a:solidFill>
              </a:rPr>
              <a:t>या शब्दाला उत्पत्ती नुसार कमळ,  बेडूक,  गांडूळ, कृमीकीटक, वेली असे अर्थ आहेत.पण हे अर्थ बाजूला सारून रूढीने पंकज या शब्दाच्या कमळ या अर्थाला समाजमान्यता मिळवून दिली आहे. तसेच </a:t>
            </a:r>
            <a:r>
              <a:rPr lang="en-US" b="1">
                <a:solidFill>
                  <a:schemeClr val="accent4"/>
                </a:solidFill>
              </a:rPr>
              <a:t>खग</a:t>
            </a:r>
            <a:r>
              <a:rPr lang="en-US" b="1">
                <a:solidFill>
                  <a:schemeClr val="tx1"/>
                </a:solidFill>
              </a:rPr>
              <a:t> या शब्दाचे आहे उत्पत्ती नुसार  या शब्दाला( ‘ख’ म्हणजे आकाश, ‘ग’ म्हणजे गमन वा  संचार करणारा)विमान, पतंग, घार-गरुड असे पक्षी, ढग, चंद्र, सूर्य ई. अर्थ आहेत. पण हे अर्थ बाजूला सारून रूढीने या शब्दाच्या पक्षी अर्थाला समाज मान्यता मिळवून दिली आहे. </a:t>
            </a:r>
          </a:p>
          <a:p>
            <a:r>
              <a:rPr lang="en-US" sz="2800" b="1" u="sng">
                <a:solidFill>
                  <a:schemeClr val="accent1"/>
                </a:solidFill>
              </a:rPr>
              <a:t>२.लक्षणा: </a:t>
            </a:r>
            <a:r>
              <a:rPr lang="en-US" b="1" u="sng">
                <a:solidFill>
                  <a:schemeClr val="tx2"/>
                </a:solidFill>
              </a:rPr>
              <a:t>शब्दाची दुसरी शक्ती म्हणजे लक्षण होय कधीकधी वाक्याचा अर्थ समजून घेण्यासाठी वाच्यार्थ किंवा मुख्य अर्थ अपुरा ठरतो.  त्यावेळी तेथे लक्षार्थ  घ्यावा लागतो.हा अर्थ ज्या शब्दशक्ती ने कळतो ती शब्दशक्ती म्हणजे लक्षणा  होय. उदा. मी ज्ञानेश्वेर वाचला, मी पु. ल. वाचला, मी नेमाडे वाचला किंवा माझ्या ग दारावरून राजाचा हत्ती गेला, गंगेत गवल्याची वस्ती, या वाक्यात आपण त्याचा मुख्यार्थ घेत नाही.कारण बोलणार्या नी ते त्या अर्थानी बोललेले नसते. त्यामुळे दाराजवळून, गंगेच्या काठी याबरोबरच नेमाडे वाचला म्हणजे त्या लेखकाची कलाकृती वाचली असा लक्ष्यार्थ घेतो त्यालच लक्ष्यार्थ किंवा लक्षणा म्हणतात. </a:t>
            </a:r>
          </a:p>
          <a:p>
            <a:endParaRPr lang="en-US" b="1" u="sng">
              <a:solidFill>
                <a:schemeClr val="tx2"/>
              </a:solidFill>
            </a:endParaRPr>
          </a:p>
        </p:txBody>
      </p:sp>
    </p:spTree>
    <p:extLst>
      <p:ext uri="{BB962C8B-B14F-4D97-AF65-F5344CB8AC3E}">
        <p14:creationId xmlns:p14="http://schemas.microsoft.com/office/powerpoint/2010/main" val="159296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CB02E-93A5-5947-9C6A-3FA3A51882EC}"/>
              </a:ext>
            </a:extLst>
          </p:cNvPr>
          <p:cNvSpPr>
            <a:spLocks noGrp="1"/>
          </p:cNvSpPr>
          <p:nvPr>
            <p:ph idx="1"/>
          </p:nvPr>
        </p:nvSpPr>
        <p:spPr>
          <a:xfrm>
            <a:off x="595313" y="523875"/>
            <a:ext cx="11144250" cy="5953125"/>
          </a:xfrm>
        </p:spPr>
        <p:txBody>
          <a:bodyPr>
            <a:normAutofit lnSpcReduction="10000"/>
          </a:bodyPr>
          <a:lstStyle/>
          <a:p>
            <a:r>
              <a:rPr lang="en-US" b="1">
                <a:solidFill>
                  <a:schemeClr val="accent1"/>
                </a:solidFill>
              </a:rPr>
              <a:t>👉लक्षणेसाठी महत्वाच्या बाबी – </a:t>
            </a:r>
          </a:p>
          <a:p>
            <a:r>
              <a:rPr lang="en-US" b="1">
                <a:solidFill>
                  <a:schemeClr val="accent1"/>
                </a:solidFill>
              </a:rPr>
              <a:t>      </a:t>
            </a:r>
            <a:r>
              <a:rPr lang="en-US" b="1">
                <a:solidFill>
                  <a:schemeClr val="tx1"/>
                </a:solidFill>
              </a:rPr>
              <a:t>वाक्याचा किंवा शब्दाचा मुख्य रस्ता सोडून जेव्हा लक्षात घेतो त्यावेळी असा अर्थ घेण्याची काही कारणे सांगता येतात असा वेगळा अर्थ घेताना तीन गोष्टींची आवश्यकता असते </a:t>
            </a:r>
            <a:r>
              <a:rPr lang="en-US" b="1">
                <a:solidFill>
                  <a:schemeClr val="accent4"/>
                </a:solidFill>
              </a:rPr>
              <a:t>१.मुख्यार्थबोध</a:t>
            </a:r>
            <a:r>
              <a:rPr lang="en-US" b="1">
                <a:solidFill>
                  <a:schemeClr val="accent1"/>
                </a:solidFill>
              </a:rPr>
              <a:t> २. लक्षार्थाचा मुख्य अर्थाशी संबंध</a:t>
            </a:r>
            <a:r>
              <a:rPr lang="en-US" b="1">
                <a:solidFill>
                  <a:schemeClr val="tx1"/>
                </a:solidFill>
              </a:rPr>
              <a:t> </a:t>
            </a:r>
            <a:r>
              <a:rPr lang="en-US" b="1">
                <a:solidFill>
                  <a:schemeClr val="accent5"/>
                </a:solidFill>
              </a:rPr>
              <a:t>३. असा लक्ष्यार्थ  घेण्यासाठी मागे काहीतरी रूढी अथवा प्रयोजन असावे लागते. </a:t>
            </a:r>
            <a:r>
              <a:rPr lang="en-US" b="1">
                <a:solidFill>
                  <a:schemeClr val="tx1"/>
                </a:solidFill>
              </a:rPr>
              <a:t>जसे दारावरून राजाचा हत्ती गेला यामध्ये दारावरून या शब्दाचा मुख्यार्थ  घेतला तर दाराच्या वरून हत्ती  गेला असा होईल पण दाराच्या वरून हाती कसा जाईल.? येथे लक्षार्थाचा  मुख्या र्थाशी काही ना काही संबंध आहे दाराचा संबंध समितीचे आहे. </a:t>
            </a:r>
          </a:p>
          <a:p>
            <a:r>
              <a:rPr lang="en-US" b="1">
                <a:solidFill>
                  <a:schemeClr val="tx1"/>
                </a:solidFill>
              </a:rPr>
              <a:t>  वाच्यार्थ्याच्या  जागी लक्षार्थ  घेण्यासाठी काहीतरी प्रयोजन असावे लागते म्हणून या लक्षनेला  प्रयोजनाची लक्षणा असे म्हणतात.काही वेळा मात्र असे होते की वाच्यार्थच्या  जागी कोणत्यातरी हेतूने लक्ष्यार्थ  घेतलेला असतो.  पण लक्षार्थ  पुढे मुख्यार्थ  बनतो.रुढीमुळे  त्लक्षार्थाच्या  पाठी मागील हेतू नष्ट होतो व तोच मुख्य अर्थ बनतो यालाच निरूढा लक्षणा म्हणतात. उदा. </a:t>
            </a:r>
            <a:r>
              <a:rPr lang="en-US" b="1">
                <a:solidFill>
                  <a:schemeClr val="accent4"/>
                </a:solidFill>
              </a:rPr>
              <a:t>कुशल</a:t>
            </a:r>
            <a:r>
              <a:rPr lang="en-US" b="1">
                <a:solidFill>
                  <a:schemeClr val="tx1"/>
                </a:solidFill>
              </a:rPr>
              <a:t> या शब्दाचा अर्थ दर्भ.पूर्वी गवतातून दर्भ ओळखण्यासाठी कौशल्य लागत असे असे कौशल्य असलेल्या व्यक्तीसाठी </a:t>
            </a:r>
            <a:r>
              <a:rPr lang="en-US" b="1">
                <a:solidFill>
                  <a:schemeClr val="accent4"/>
                </a:solidFill>
              </a:rPr>
              <a:t>कुशल</a:t>
            </a:r>
            <a:r>
              <a:rPr lang="en-US" b="1">
                <a:solidFill>
                  <a:schemeClr val="tx1"/>
                </a:solidFill>
              </a:rPr>
              <a:t> हा शब्द वापरला जाई पण आता त्याचा अर्थ </a:t>
            </a:r>
            <a:r>
              <a:rPr lang="en-US" b="1">
                <a:solidFill>
                  <a:schemeClr val="accent2"/>
                </a:solidFill>
              </a:rPr>
              <a:t>निपून</a:t>
            </a:r>
            <a:r>
              <a:rPr lang="en-US" b="1">
                <a:solidFill>
                  <a:schemeClr val="tx1"/>
                </a:solidFill>
              </a:rPr>
              <a:t> असा घेतला जातो पूर्वीचे त्याच्या पाठी मागचे प्रयोजन नष्ट झाले आता  तो शब्द मुख्यार्थ  बनला आहे. यालाच निरूढा लक्षणा असे म्हणतात</a:t>
            </a:r>
            <a:endParaRPr lang="en-US" b="1">
              <a:solidFill>
                <a:schemeClr val="accent5"/>
              </a:solidFill>
            </a:endParaRPr>
          </a:p>
        </p:txBody>
      </p:sp>
    </p:spTree>
    <p:extLst>
      <p:ext uri="{BB962C8B-B14F-4D97-AF65-F5344CB8AC3E}">
        <p14:creationId xmlns:p14="http://schemas.microsoft.com/office/powerpoint/2010/main" val="341604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772D8-C55C-2D4C-B1C4-ABA0E1AF50DA}"/>
              </a:ext>
            </a:extLst>
          </p:cNvPr>
          <p:cNvSpPr>
            <a:spLocks noGrp="1"/>
          </p:cNvSpPr>
          <p:nvPr>
            <p:ph idx="1"/>
          </p:nvPr>
        </p:nvSpPr>
        <p:spPr>
          <a:xfrm>
            <a:off x="361951" y="583406"/>
            <a:ext cx="11468098" cy="5703093"/>
          </a:xfrm>
        </p:spPr>
        <p:txBody>
          <a:bodyPr>
            <a:normAutofit/>
          </a:bodyPr>
          <a:lstStyle/>
          <a:p>
            <a:r>
              <a:rPr lang="en-US" sz="2800" b="1" u="sng">
                <a:solidFill>
                  <a:schemeClr val="accent4"/>
                </a:solidFill>
              </a:rPr>
              <a:t>लक्षणेचे प्रकार :</a:t>
            </a:r>
          </a:p>
          <a:p>
            <a:r>
              <a:rPr lang="en-US" sz="2800">
                <a:solidFill>
                  <a:schemeClr val="accent4"/>
                </a:solidFill>
              </a:rPr>
              <a:t>      </a:t>
            </a:r>
            <a:r>
              <a:rPr lang="en-US" sz="2800">
                <a:solidFill>
                  <a:schemeClr val="accent1"/>
                </a:solidFill>
              </a:rPr>
              <a:t>मुख्यार्थ आणि लक्ष्यार्थ  यांच्यातील संबंधावरून लक्षनेचे  प्रकार पडतात हा संबंध दोन प्रकारचा असतो तो म्हणजे सादृश्यआणि सादृश्येत्तर हा होय.संबंधावरून लक्षणेचे पुढील मुख्य दोन प्रकार पडतात. </a:t>
            </a:r>
          </a:p>
          <a:p>
            <a:pPr marL="0" indent="0">
              <a:buNone/>
            </a:pPr>
            <a:r>
              <a:rPr lang="en-US" sz="2800">
                <a:solidFill>
                  <a:schemeClr val="accent1"/>
                </a:solidFill>
              </a:rPr>
              <a:t>. </a:t>
            </a:r>
          </a:p>
        </p:txBody>
      </p:sp>
      <p:pic>
        <p:nvPicPr>
          <p:cNvPr id="4" name="Picture 4">
            <a:extLst>
              <a:ext uri="{FF2B5EF4-FFF2-40B4-BE49-F238E27FC236}">
                <a16:creationId xmlns:a16="http://schemas.microsoft.com/office/drawing/2014/main" id="{2AB9CF5C-3022-8144-AB79-9AB3963CD718}"/>
              </a:ext>
            </a:extLst>
          </p:cNvPr>
          <p:cNvPicPr>
            <a:picLocks noChangeAspect="1"/>
          </p:cNvPicPr>
          <p:nvPr/>
        </p:nvPicPr>
        <p:blipFill>
          <a:blip r:embed="rId2"/>
          <a:stretch>
            <a:fillRect/>
          </a:stretch>
        </p:blipFill>
        <p:spPr>
          <a:xfrm>
            <a:off x="1177924" y="-5158442"/>
            <a:ext cx="10652125" cy="4277380"/>
          </a:xfrm>
          <a:prstGeom prst="rect">
            <a:avLst/>
          </a:prstGeom>
        </p:spPr>
      </p:pic>
      <p:pic>
        <p:nvPicPr>
          <p:cNvPr id="2" name="Picture 4">
            <a:extLst>
              <a:ext uri="{FF2B5EF4-FFF2-40B4-BE49-F238E27FC236}">
                <a16:creationId xmlns:a16="http://schemas.microsoft.com/office/drawing/2014/main" id="{56439A59-9272-5F47-86ED-A1F7449DEEA9}"/>
              </a:ext>
            </a:extLst>
          </p:cNvPr>
          <p:cNvPicPr>
            <a:picLocks noChangeAspect="1"/>
          </p:cNvPicPr>
          <p:nvPr/>
        </p:nvPicPr>
        <p:blipFill>
          <a:blip r:embed="rId3"/>
          <a:stretch>
            <a:fillRect/>
          </a:stretch>
        </p:blipFill>
        <p:spPr>
          <a:xfrm>
            <a:off x="1845469" y="2407055"/>
            <a:ext cx="8128000" cy="3879444"/>
          </a:xfrm>
          <a:prstGeom prst="rect">
            <a:avLst/>
          </a:prstGeom>
        </p:spPr>
      </p:pic>
    </p:spTree>
    <p:extLst>
      <p:ext uri="{BB962C8B-B14F-4D97-AF65-F5344CB8AC3E}">
        <p14:creationId xmlns:p14="http://schemas.microsoft.com/office/powerpoint/2010/main" val="4419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F2F3D-0C17-3E4A-947E-669FA089D83F}"/>
              </a:ext>
            </a:extLst>
          </p:cNvPr>
          <p:cNvSpPr>
            <a:spLocks noGrp="1"/>
          </p:cNvSpPr>
          <p:nvPr>
            <p:ph idx="1"/>
          </p:nvPr>
        </p:nvSpPr>
        <p:spPr>
          <a:xfrm>
            <a:off x="529828" y="613172"/>
            <a:ext cx="11453811" cy="5810250"/>
          </a:xfrm>
        </p:spPr>
        <p:txBody>
          <a:bodyPr>
            <a:normAutofit lnSpcReduction="10000"/>
          </a:bodyPr>
          <a:lstStyle/>
          <a:p>
            <a:r>
              <a:rPr lang="en-US" b="1" u="sng">
                <a:solidFill>
                  <a:schemeClr val="accent5"/>
                </a:solidFill>
              </a:rPr>
              <a:t>अ. गौणी लक्षणा :    </a:t>
            </a:r>
            <a:r>
              <a:rPr lang="en-US">
                <a:solidFill>
                  <a:schemeClr val="accent3"/>
                </a:solidFill>
              </a:rPr>
              <a:t>शब्दाला प्राप्त होणारा नवा अर्थ साधर्म्य वा सादृश्य अशा स्वरूपाचा असतो तिथे गौणी लक्षणा  होते.तर सामीप्य कार्यकारण भाव आशा संबंधावर जी लक्षणा आधारलेली  असते तिला सुद्धा लक्षणा  असे म्हटले जाते. या लक्षणेचे</a:t>
            </a:r>
            <a:r>
              <a:rPr lang="en-US">
                <a:solidFill>
                  <a:srgbClr val="FF0000"/>
                </a:solidFill>
              </a:rPr>
              <a:t> दोन उपप्रकार पडतात. </a:t>
            </a:r>
          </a:p>
          <a:p>
            <a:r>
              <a:rPr lang="en-US" b="1">
                <a:solidFill>
                  <a:schemeClr val="accent1"/>
                </a:solidFill>
              </a:rPr>
              <a:t>१.गौणी सारोपा</a:t>
            </a:r>
            <a:r>
              <a:rPr lang="en-US">
                <a:solidFill>
                  <a:schemeClr val="accent1"/>
                </a:solidFill>
              </a:rPr>
              <a:t> –</a:t>
            </a:r>
            <a:r>
              <a:rPr lang="en-US" b="1">
                <a:solidFill>
                  <a:schemeClr val="tx1"/>
                </a:solidFill>
              </a:rPr>
              <a:t>यामध्ये उपमेय आणि उपमान या दोन्हींची योजना असते व उपमेयावर उपमा नाचा अध्यारोप केलेला असतो म्हणजेच थोडक्यात दोन वस्तू पैकी एकीचा दुसरी वर आरोप केलेला असतो याला अलंकारात रूपक अलंकार असे म्हणतात. </a:t>
            </a:r>
          </a:p>
          <a:p>
            <a:r>
              <a:rPr lang="en-US" b="1">
                <a:solidFill>
                  <a:schemeClr val="accent4"/>
                </a:solidFill>
              </a:rPr>
              <a:t>२.गौणी साद्यवसना :  </a:t>
            </a:r>
            <a:r>
              <a:rPr lang="en-US" b="1">
                <a:solidFill>
                  <a:schemeClr val="accent1"/>
                </a:solidFill>
              </a:rPr>
              <a:t> यामध्ये केवळ अपमानाची योजना केलेली असते येथे उपमेय काढून टाकलेले असते उदाहरणार्थ नुसती पेरूची फोड आहे यालाच गौणीसाद्यवसना  लक्षणा असे म्हणतात येथे रुपका ऐवजी अतिशयोक्ती अलंकार याचा वापर केलेला आढळतो. </a:t>
            </a:r>
          </a:p>
          <a:p>
            <a:r>
              <a:rPr lang="en-US" b="1" u="sng">
                <a:solidFill>
                  <a:schemeClr val="accent4"/>
                </a:solidFill>
              </a:rPr>
              <a:t>ब. शुद्धालक्षणा : </a:t>
            </a:r>
            <a:r>
              <a:rPr lang="en-US" b="1" u="sng">
                <a:solidFill>
                  <a:schemeClr val="tx2"/>
                </a:solidFill>
              </a:rPr>
              <a:t>मुख्यार्थ  लक्षार्थ  यांच्यातील संबंध ज्यावेळेस सादृस्य मूलक  असतो त्यावेळी गौणी  लक्षणा  होते तर हा संबंध ज्या वेळी सादृसयेत्तर  असतो त्यावेळी शुद्धा लक्षणा  होते.  या लक्षणे चे चार उपप्रकार पडतात. </a:t>
            </a:r>
          </a:p>
          <a:p>
            <a:r>
              <a:rPr lang="en-US" b="1" u="sng">
                <a:solidFill>
                  <a:schemeClr val="tx2"/>
                </a:solidFill>
              </a:rPr>
              <a:t>१.उपादान लक्षणा –</a:t>
            </a:r>
            <a:r>
              <a:rPr lang="en-US" b="1" u="sng">
                <a:solidFill>
                  <a:schemeClr val="accent1"/>
                </a:solidFill>
              </a:rPr>
              <a:t> ज्यावेळी मुख्यार्थ पूर्णतः गैरलागू  होतो.  तेव्हा तो लक्षार्थात  समाविष्ट होतो ‘पानपतावर सव्वा लाख बांगडी फुटली’ बांगडी फुटणे हा मुख्यार्थ  वैधव्य  येणे या लक्षार्थात  समाविष्ट होतो.  बाजारात 100 गाड्या आल्या,  हजार पान जेवून उठले. या सर्व उदा. मध्ये </a:t>
            </a:r>
            <a:endParaRPr lang="en-US" b="1" u="sng">
              <a:solidFill>
                <a:schemeClr val="tx2"/>
              </a:solidFill>
            </a:endParaRPr>
          </a:p>
          <a:p>
            <a:pPr marL="0" indent="0">
              <a:buNone/>
            </a:pPr>
            <a:endParaRPr lang="en-US">
              <a:solidFill>
                <a:schemeClr val="accent2"/>
              </a:solidFill>
            </a:endParaRPr>
          </a:p>
        </p:txBody>
      </p:sp>
    </p:spTree>
    <p:extLst>
      <p:ext uri="{BB962C8B-B14F-4D97-AF65-F5344CB8AC3E}">
        <p14:creationId xmlns:p14="http://schemas.microsoft.com/office/powerpoint/2010/main" val="294219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27465-A09D-6F44-9CFB-A0D71F13C741}"/>
              </a:ext>
            </a:extLst>
          </p:cNvPr>
          <p:cNvSpPr>
            <a:spLocks noGrp="1"/>
          </p:cNvSpPr>
          <p:nvPr>
            <p:ph idx="1"/>
          </p:nvPr>
        </p:nvSpPr>
        <p:spPr>
          <a:xfrm>
            <a:off x="607219" y="595313"/>
            <a:ext cx="11096625" cy="5822156"/>
          </a:xfrm>
        </p:spPr>
        <p:txBody>
          <a:bodyPr/>
          <a:lstStyle/>
          <a:p>
            <a:r>
              <a:rPr lang="en-US"/>
              <a:t>मुख्यार्थ पूर्ण लोप होत नाही तेव्हा शब्दाचा मुख्यार्थ न सोडता दुसरा अर्थ स्वीकारणारी ही लक्षणा अजहतस्वार्था  किंवा अजहल्लक्षणा याही नावाने ओळखली जाते.जहत् म्हणजे सोडणे अजहत्म्हणजे मुख्यार्थ   न सोडणारी. </a:t>
            </a:r>
          </a:p>
          <a:p>
            <a:r>
              <a:rPr lang="en-US">
                <a:solidFill>
                  <a:schemeClr val="accent4"/>
                </a:solidFill>
              </a:rPr>
              <a:t>2.लक्षण लक्षणा : </a:t>
            </a:r>
            <a:r>
              <a:rPr lang="en-US">
                <a:solidFill>
                  <a:schemeClr val="accent2"/>
                </a:solidFill>
              </a:rPr>
              <a:t>शब्द मुख्यार्थ पूर्णता सोडून देतो आणि नवा अर्थ धारण करतो त्यावेळी लक्षण लक्षणा  होते.  माझ्या ग दारा वरून राजाचा हत्ती गेला किंवा गंगा याम घोषा या दोन्ही उदाहरणार्थ अनुक्रमे दारावर या शब्दाच्या दारावरून या मुख्य अर्थाचा आणि गंगा याम  शब्दाच्या गंगेत या मुख्यार्थाचा  पूर्णतः हा त्याग होतो दुसऱ्या अर्थासाठी पहिल्या अर्थाचे विसर्जन घडते. जहत् म्हणजे सोडणे.स्वार्थ म्हणजे स्वतःचा अर्थ. स्वतःचा वा मुख्यार्थ दुसऱ्या अर्थासाठी सोडणारी ही लक्षणा जहल्लणा वा जहत् स्वार्था या नावानी ही ओळखली जाते. </a:t>
            </a:r>
          </a:p>
          <a:p>
            <a:r>
              <a:rPr lang="en-US">
                <a:solidFill>
                  <a:schemeClr val="tx1"/>
                </a:solidFill>
              </a:rPr>
              <a:t>3.सारोपा लक्षणा : </a:t>
            </a:r>
            <a:r>
              <a:rPr lang="en-US">
                <a:solidFill>
                  <a:schemeClr val="accent4"/>
                </a:solidFill>
              </a:rPr>
              <a:t>एका वस्तूवर दुसऱ्या वस्तूचा आरोप केला जातो तेव्हा होणाऱ्या लक्षणेला सारोपा  म्हटले जाते.  </a:t>
            </a:r>
            <a:r>
              <a:rPr lang="en-US">
                <a:solidFill>
                  <a:schemeClr val="tx1"/>
                </a:solidFill>
              </a:rPr>
              <a:t>तूप म्हणजे रूपच, </a:t>
            </a:r>
            <a:r>
              <a:rPr lang="en-US">
                <a:solidFill>
                  <a:schemeClr val="accent1"/>
                </a:solidFill>
              </a:rPr>
              <a:t>सिगरेट म्हणजे शुद्ध कॅन्सर </a:t>
            </a:r>
            <a:r>
              <a:rPr lang="en-US">
                <a:solidFill>
                  <a:schemeClr val="accent4"/>
                </a:solidFill>
              </a:rPr>
              <a:t>या तूप आणि सिगरेट ही कारणे आहेत.  रूप वा क्यान्सर ही कार्य व परिणाम आहेत.  इथे कार्यकारण संबंधावर आधारलेली ही लक्षणा  आहे.  संप म्हणजे सामान्यांचे मरणच,  गण्या म्हणजे शुद्ध नंदीबैल अशा उदाहरणांमध्ये दोन वस्तू एकच आहेत ही बाब कार्यकारण संबंधाने सांगितली जाते. </a:t>
            </a:r>
            <a:endParaRPr lang="en-US">
              <a:solidFill>
                <a:schemeClr val="tx1"/>
              </a:solidFill>
            </a:endParaRPr>
          </a:p>
        </p:txBody>
      </p:sp>
    </p:spTree>
    <p:extLst>
      <p:ext uri="{BB962C8B-B14F-4D97-AF65-F5344CB8AC3E}">
        <p14:creationId xmlns:p14="http://schemas.microsoft.com/office/powerpoint/2010/main" val="16849556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PowerPoint Presentation</vt:lpstr>
      <vt:lpstr>PowerPoint Presentation</vt:lpstr>
      <vt:lpstr>PowerPoint Presentation</vt:lpstr>
      <vt:lpstr> इथे व्युत्पती ध्यानात घेण्याची आवश्यकता नसते या शब्दांना प्राप्त झालेल्या शब्दार्थाला  व संकेताला समाजाची मान्यता असते.  उदा.  गाय गोडा मनुष्य वाघ-सिह, पंकज, खग  अशा शब्दांना रूढ शब्द म्हटले जाते. पंकज म्हणजे कमळ व खग म्हणजे पक्षी. उत्पत्ती ने याचे वेगळे अर्थ काढता येतील परंतु येथे त्याचा अर्थ रूढीने घ्यायचा आहे या शब्दांना योग्य अशी संज्ञा आहे. काव्यामध्ये आम्ही त्याचे सामर्थ्य अपुरे पडते म्हणूनच लक्षण आणि व्यंजन आया शब्द शक्तीचा आश्रय घ्यावा लागतो.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३.विषय अर्थ :-              वाक्याची रचना कशा पद्धतीने केली आहे त्यावरून हा अर्थ शब्दाला प्राप्त होतो वाक्यांमध्ये एक भाग प्रधान आणि दुसरा गौण असतो.  उदा. १) ती आली तेव्हा सकाळची वेळ होती. 2) सकाळची वेळ होती तेव्हा ती आली या दोन्ही वाक्यांचा अर्थ एकच नाही पहिल्या वाक्यामध्ये ती आली व दुसऱ्या मध्ये सकाळची वेळ हा विषय मुख्य आहे अशा प्रकारे हा अर्थ असतो.  ४. शब्दाचा शैलीगत अर्थ:-                               शब्दाला वरील अर्थ शिवाय इतरही अर्थ असू शकतो वक्ता व श्रोता  कोण त्यांचे संबंध काय बोलण्याचा विषय व प्रयोजन यानुसार संभाषण बदलते व शब्दाचा अर्थही बदलतो त्यालाच शैलीगत अर्थ म्हणतात उदा. (चाल चालणे चालतो ह्या शब्दांचे संकल्प निक अर्थ एकच असले तरी त्यांचा वापर बोलणारा कोणत्या संदर्भात करतो यावरून त्याचे अर्थ बदलतात. ) आई तु माझ्याबरोबर चल.तू चालायला लाग, चालता हो इथून. यावेळी येथे संकल्प नि कार्थ एक असला तरी त्यांचा वाक्यातील वापर वेगवेगळा आहे त्यामुळे त्यांचा अर्थ बदलतो.  ५.गुणव्यंजक अर्थ -                        शब्दाला मुख्यार्थ पेक्षा वेगळा अर्थ प्राप्त होतो संकल्पनिक अर्था बरोबरच तो त्याला रूढीने चिटकतो.  हा अर्थ काळ व परिस्थितीसापेक्ष असतो तो काळ व परिस्थितीप्रमाणे बदलतो. उदा. दक्षिणा या शब्दाचा अर्थ पवित्र असा आता राहिला नाही.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hansb110378@gmail.com</dc:creator>
  <cp:lastModifiedBy>hansb110378@gmail.com</cp:lastModifiedBy>
  <cp:revision>12</cp:revision>
  <dcterms:created xsi:type="dcterms:W3CDTF">2020-08-28T05:21:20Z</dcterms:created>
  <dcterms:modified xsi:type="dcterms:W3CDTF">2024-05-21T09:59:58Z</dcterms:modified>
</cp:coreProperties>
</file>