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21" r:id="rId2"/>
    <p:sldMasterId id="2147483722" r:id="rId3"/>
    <p:sldMasterId id="2147484078" r:id="rId4"/>
  </p:sldMasterIdLst>
  <p:sldIdLst>
    <p:sldId id="256" r:id="rId5"/>
    <p:sldId id="270" r:id="rId6"/>
    <p:sldId id="271" r:id="rId7"/>
    <p:sldId id="272" r:id="rId8"/>
    <p:sldId id="273" r:id="rId9"/>
    <p:sldId id="257" r:id="rId10"/>
    <p:sldId id="265" r:id="rId11"/>
    <p:sldId id="262" r:id="rId12"/>
    <p:sldId id="264" r:id="rId13"/>
    <p:sldId id="263" r:id="rId14"/>
    <p:sldId id="268" r:id="rId15"/>
    <p:sldId id="267" r:id="rId16"/>
    <p:sldId id="277" r:id="rId17"/>
    <p:sldId id="278" r:id="rId18"/>
    <p:sldId id="284" r:id="rId19"/>
    <p:sldId id="285" r:id="rId20"/>
    <p:sldId id="280" r:id="rId21"/>
    <p:sldId id="281" r:id="rId22"/>
    <p:sldId id="282" r:id="rId23"/>
    <p:sldId id="283" r:id="rId24"/>
    <p:sldId id="279" r:id="rId25"/>
    <p:sldId id="275"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BF815D8B-116F-4796-93F1-EDC1ACD13A19}"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9FC537-2FD3-4EDD-9759-18B591A36FA5}"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72300-2605-4B0F-B67E-5FAA5DD6C5C1}"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61978C8E-C626-45FF-8473-EC1CF3768815}" type="datetime1">
              <a:rPr lang="zh-CN" altLang="en-US"/>
              <a:pPr>
                <a:defRPr/>
              </a:pPr>
              <a:t>2014/8/25</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E9584EA6-9F6B-4965-8392-6EBC09BE1257}"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39FEA26A-3CEE-486B-A0B8-FAB8D164BBFE}" type="datetime1">
              <a:rPr lang="zh-CN" altLang="en-US"/>
              <a:pPr>
                <a:defRPr/>
              </a:pPr>
              <a:t>2014/8/25</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6D09B87-0707-40D8-A49E-B65475453AD7}"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670B0E71-E79B-4458-AD90-1407BF1ACAEB}" type="datetime1">
              <a:rPr lang="zh-CN" altLang="en-US"/>
              <a:pPr>
                <a:defRPr/>
              </a:pPr>
              <a:t>2014/8/25</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0E01EBCA-F963-40CF-B25A-9410C8D71206}"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A4943-74BF-45EF-A9B6-9ABFE7F0F50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F4A0AB-4574-4C7C-A02D-F668A5FB3CF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C60F47-5CF4-4B95-AC39-DD09F50E52B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57597E-EF4A-430F-BB8B-8DEE723D3FD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D52D2E-ACA7-4368-AE12-25C0425CEE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4C162-B296-401D-AF8D-4BB2E4BAC427}" type="slidenum">
              <a:rPr lang="en-US"/>
              <a:pPr>
                <a:defRPr/>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AB13B2-F35D-43D8-A76F-36975322D20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24C3C5-4809-46F0-A77B-724A8C36054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EF418C-691D-4D3F-A684-D1074ABB838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0EE99D-FCA7-4F46-813A-A4899BA65A1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6899EF-6842-4C0A-A504-5FDF6B5DD4D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EFD2D-8AAA-4ED6-8FBB-3D4DAC3B83C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63A108-DA6F-406B-90E8-F9B31A375CC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028010-1236-42EE-9F6C-B7A0FA2FC84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81F646-80EB-48C9-8B0E-2502E2F59D5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5C6D36-F411-4F9C-AB8C-15367E22BB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08987-62CC-4149-BD76-B98FB956262D}" type="slidenum">
              <a:rPr lang="en-US"/>
              <a:pPr>
                <a:defRPr/>
              </a:pPr>
              <a:t>‹#›</a:t>
            </a:fld>
            <a:endParaRPr lang="en-US"/>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5C5AA4-F6FC-491A-85AC-E08CF288B09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67D8E9-01B2-442B-9016-F506587E80D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6494D9-6A8C-4D72-BFCF-316DB54AA4D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1DD138-7712-4FED-90F6-6A939C92548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5D9F12-BB87-4310-B979-F0E1A35184E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12F8F0-46BE-4D46-9BA1-CC514CB38B3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2DA693-1B54-4C05-B24C-3CC2DB2CB6C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61978C8E-C626-45FF-8473-EC1CF3768815}" type="datetime1">
              <a:rPr lang="zh-CN" altLang="en-US"/>
              <a:pPr>
                <a:defRPr/>
              </a:pPr>
              <a:t>2014/8/25</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E9584EA6-9F6B-4965-8392-6EBC09BE1257}" type="slidenum">
              <a:rPr lang="en-US" altLang="zh-CN"/>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39FEA26A-3CEE-486B-A0B8-FAB8D164BBFE}" type="datetime1">
              <a:rPr lang="zh-CN" altLang="en-US"/>
              <a:pPr>
                <a:defRPr/>
              </a:pPr>
              <a:t>2014/8/25</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6D09B87-0707-40D8-A49E-B65475453AD7}" type="slidenum">
              <a:rPr lang="en-US" altLang="zh-CN"/>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670B0E71-E79B-4458-AD90-1407BF1ACAEB}" type="datetime1">
              <a:rPr lang="zh-CN" altLang="en-US"/>
              <a:pPr>
                <a:defRPr/>
              </a:pPr>
              <a:t>2014/8/25</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0E01EBCA-F963-40CF-B25A-9410C8D7120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A46470-7519-4321-BE95-300647EAA09F}" type="slidenum">
              <a:rPr lang="en-US"/>
              <a:pPr>
                <a:defRPr/>
              </a:pPr>
              <a:t>‹#›</a:t>
            </a:fld>
            <a:endParaRPr lang="en-US"/>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BF815D8B-116F-4796-93F1-EDC1ACD13A1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24C162-B296-401D-AF8D-4BB2E4BAC427}"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D08987-62CC-4149-BD76-B98FB956262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A46470-7519-4321-BE95-300647EAA09F}"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43A17DE-F5AA-4F43-B385-26FC251A1E5F}"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24A16DA-8F23-488B-8C63-02D080A5994E}"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9828C1D-99E6-487F-98C5-A49814942B14}"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980DF4-28F5-48D6-9EB3-9C139667913F}"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A21F59B6-E179-4608-AFD6-E349F6FAF5C8}"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thruBlk="1"/>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9FC537-2FD3-4EDD-9759-18B591A36FA5}"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3A17DE-F5AA-4F43-B385-26FC251A1E5F}" type="slidenum">
              <a:rPr lang="en-US"/>
              <a:pPr>
                <a:defRPr/>
              </a:pPr>
              <a:t>‹#›</a:t>
            </a:fld>
            <a:endParaRPr lang="en-US"/>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F72300-2605-4B0F-B67E-5FAA5DD6C5C1}"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61978C8E-C626-45FF-8473-EC1CF3768815}" type="datetime1">
              <a:rPr lang="zh-CN" altLang="en-US"/>
              <a:pPr>
                <a:defRPr/>
              </a:pPr>
              <a:t>2014/8/25</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E9584EA6-9F6B-4965-8392-6EBC09BE1257}" type="slidenum">
              <a:rPr lang="en-US" altLang="zh-CN"/>
              <a:pPr>
                <a:defRPr/>
              </a:pPr>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39FEA26A-3CEE-486B-A0B8-FAB8D164BBFE}" type="datetime1">
              <a:rPr lang="zh-CN" altLang="en-US"/>
              <a:pPr>
                <a:defRPr/>
              </a:pPr>
              <a:t>2014/8/25</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6D09B87-0707-40D8-A49E-B65475453AD7}" type="slidenum">
              <a:rPr lang="en-US" altLang="zh-CN"/>
              <a:pPr>
                <a:defRPr/>
              </a:pPr>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670B0E71-E79B-4458-AD90-1407BF1ACAEB}" type="datetime1">
              <a:rPr lang="zh-CN" altLang="en-US"/>
              <a:pPr>
                <a:defRPr/>
              </a:pPr>
              <a:t>2014/8/25</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0E01EBCA-F963-40CF-B25A-9410C8D71206}"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4A16DA-8F23-488B-8C63-02D080A5994E}"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828C1D-99E6-487F-98C5-A49814942B14}"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80DF4-28F5-48D6-9EB3-9C139667913F}"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1F59B6-E179-4608-AFD6-E349F6FAF5C8}"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14478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pitchFamily="34" charset="0"/>
              </a:defRPr>
            </a:lvl1pPr>
          </a:lstStyle>
          <a:p>
            <a:pPr>
              <a:defRPr/>
            </a:pPr>
            <a:endParaRPr lang="en-US"/>
          </a:p>
        </p:txBody>
      </p:sp>
      <p:sp>
        <p:nvSpPr>
          <p:cNvPr id="86021" name="Rectangle 5"/>
          <p:cNvSpPr>
            <a:spLocks noGrp="1" noChangeArrowheads="1"/>
          </p:cNvSpPr>
          <p:nvPr>
            <p:ph type="ftr" sz="quarter" idx="3"/>
          </p:nvPr>
        </p:nvSpPr>
        <p:spPr bwMode="auto">
          <a:xfrm>
            <a:off x="426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pitchFamily="34" charset="0"/>
              </a:defRPr>
            </a:lvl1pPr>
          </a:lstStyle>
          <a:p>
            <a:pPr>
              <a:defRPr/>
            </a:pPr>
            <a:endParaRPr lang="en-US"/>
          </a:p>
        </p:txBody>
      </p:sp>
      <p:sp>
        <p:nvSpPr>
          <p:cNvPr id="86022" name="Rectangle 6"/>
          <p:cNvSpPr>
            <a:spLocks noGrp="1" noChangeArrowheads="1"/>
          </p:cNvSpPr>
          <p:nvPr>
            <p:ph type="sldNum" sz="quarter" idx="4"/>
          </p:nvPr>
        </p:nvSpPr>
        <p:spPr bwMode="auto">
          <a:xfrm>
            <a:off x="70866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B23039FB-ABE0-4605-8B4C-D6C452C22C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940" r:id="rId12"/>
    <p:sldLayoutId id="2147483941" r:id="rId13"/>
    <p:sldLayoutId id="2147483942" r:id="rId14"/>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itchFamily="34" charset="0"/>
        </a:defRPr>
      </a:lvl2pPr>
      <a:lvl3pPr algn="ctr" rtl="0" eaLnBrk="0" fontAlgn="base" hangingPunct="0">
        <a:spcBef>
          <a:spcPct val="0"/>
        </a:spcBef>
        <a:spcAft>
          <a:spcPct val="0"/>
        </a:spcAft>
        <a:defRPr sz="4000">
          <a:solidFill>
            <a:schemeClr val="tx2"/>
          </a:solidFill>
          <a:latin typeface="Arial Black" pitchFamily="34" charset="0"/>
        </a:defRPr>
      </a:lvl3pPr>
      <a:lvl4pPr algn="ctr" rtl="0" eaLnBrk="0" fontAlgn="base" hangingPunct="0">
        <a:spcBef>
          <a:spcPct val="0"/>
        </a:spcBef>
        <a:spcAft>
          <a:spcPct val="0"/>
        </a:spcAft>
        <a:defRPr sz="4000">
          <a:solidFill>
            <a:schemeClr val="tx2"/>
          </a:solidFill>
          <a:latin typeface="Arial Black" pitchFamily="34" charset="0"/>
        </a:defRPr>
      </a:lvl4pPr>
      <a:lvl5pPr algn="ctr" rtl="0" eaLnBrk="0" fontAlgn="base" hangingPunct="0">
        <a:spcBef>
          <a:spcPct val="0"/>
        </a:spcBef>
        <a:spcAft>
          <a:spcPct val="0"/>
        </a:spcAft>
        <a:defRPr sz="4000">
          <a:solidFill>
            <a:schemeClr val="tx2"/>
          </a:solidFill>
          <a:latin typeface="Arial Black" pitchFamily="34"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pitchFamily="34" charset="0"/>
              </a:defRPr>
            </a:lvl1pPr>
          </a:lstStyle>
          <a:p>
            <a:pPr>
              <a:defRPr/>
            </a:pPr>
            <a:endParaRPr lang="en-US"/>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pitchFamily="34" charset="0"/>
              </a:defRPr>
            </a:lvl1pPr>
          </a:lstStyle>
          <a:p>
            <a:pPr>
              <a:defRPr/>
            </a:pPr>
            <a:endParaRPr lang="en-US"/>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04B0C372-3B2A-4EF6-A875-7D69401288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pitchFamily="34" charset="0"/>
              </a:defRPr>
            </a:lvl1pPr>
          </a:lstStyle>
          <a:p>
            <a:pPr>
              <a:defRPr/>
            </a:pPr>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pitchFamily="34"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70994915-976A-468F-9A54-848DFA3452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62" r:id="rId12"/>
    <p:sldLayoutId id="2147483863" r:id="rId13"/>
    <p:sldLayoutId id="214748386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23039FB-ABE0-4605-8B4C-D6C452C22CCD}"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276600" y="1505930"/>
            <a:ext cx="5410200" cy="1470025"/>
          </a:xfrm>
        </p:spPr>
        <p:txBody>
          <a:bodyPr/>
          <a:lstStyle/>
          <a:p>
            <a:pPr eaLnBrk="1" hangingPunct="1"/>
            <a:r>
              <a:rPr lang="en-US" dirty="0" smtClean="0"/>
              <a:t>John Donne</a:t>
            </a:r>
          </a:p>
        </p:txBody>
      </p:sp>
      <p:pic>
        <p:nvPicPr>
          <p:cNvPr id="10243" name="Picture 4"/>
          <p:cNvPicPr>
            <a:picLocks noChangeAspect="1" noChangeArrowheads="1"/>
          </p:cNvPicPr>
          <p:nvPr/>
        </p:nvPicPr>
        <p:blipFill>
          <a:blip r:embed="rId2"/>
          <a:srcRect/>
          <a:stretch>
            <a:fillRect/>
          </a:stretch>
        </p:blipFill>
        <p:spPr bwMode="auto">
          <a:xfrm>
            <a:off x="228600" y="1524000"/>
            <a:ext cx="2876550" cy="3505200"/>
          </a:xfrm>
          <a:prstGeom prst="rect">
            <a:avLst/>
          </a:prstGeom>
          <a:noFill/>
          <a:ln w="12700" cap="sq" algn="ctr">
            <a:noFill/>
            <a:miter lim="800000"/>
            <a:headEnd type="none" w="sm" len="sm"/>
            <a:tailEnd type="none" w="sm" len="sm"/>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latin typeface="Old English Text MT" pitchFamily="66" charset="0"/>
              </a:rPr>
              <a:t>The Holy </a:t>
            </a:r>
            <a:r>
              <a:rPr lang="en-US" dirty="0" smtClean="0">
                <a:latin typeface="Old English Text MT" pitchFamily="66" charset="0"/>
              </a:rPr>
              <a:t>Sonnets</a:t>
            </a:r>
          </a:p>
        </p:txBody>
      </p:sp>
      <p:sp>
        <p:nvSpPr>
          <p:cNvPr id="20483" name="Rectangle 3"/>
          <p:cNvSpPr>
            <a:spLocks noGrp="1" noChangeArrowheads="1"/>
          </p:cNvSpPr>
          <p:nvPr>
            <p:ph idx="1"/>
          </p:nvPr>
        </p:nvSpPr>
        <p:spPr>
          <a:xfrm>
            <a:off x="1447800" y="2286000"/>
            <a:ext cx="7467600" cy="4191000"/>
          </a:xfrm>
        </p:spPr>
        <p:txBody>
          <a:bodyPr/>
          <a:lstStyle/>
          <a:p>
            <a:pPr eaLnBrk="1" hangingPunct="1">
              <a:lnSpc>
                <a:spcPct val="90000"/>
              </a:lnSpc>
            </a:pPr>
            <a:endParaRPr lang="en-US" b="0" dirty="0" smtClean="0">
              <a:latin typeface="Goudy Old Style" pitchFamily="18" charset="0"/>
            </a:endParaRPr>
          </a:p>
          <a:p>
            <a:pPr eaLnBrk="1" hangingPunct="1">
              <a:lnSpc>
                <a:spcPct val="90000"/>
              </a:lnSpc>
            </a:pPr>
            <a:r>
              <a:rPr lang="en-US" b="0" dirty="0" smtClean="0">
                <a:latin typeface="Goudy Old Style" pitchFamily="18" charset="0"/>
              </a:rPr>
              <a:t>Donne expresses despair about his own salvation, and reveals his fear of death. </a:t>
            </a:r>
          </a:p>
          <a:p>
            <a:pPr eaLnBrk="1" hangingPunct="1">
              <a:lnSpc>
                <a:spcPct val="90000"/>
              </a:lnSpc>
            </a:pPr>
            <a:endParaRPr lang="en-US" b="0" dirty="0" smtClean="0">
              <a:latin typeface="Goudy Old Style" pitchFamily="18" charset="0"/>
            </a:endParaRPr>
          </a:p>
          <a:p>
            <a:pPr eaLnBrk="1" hangingPunct="1">
              <a:lnSpc>
                <a:spcPct val="90000"/>
              </a:lnSpc>
            </a:pPr>
            <a:r>
              <a:rPr lang="en-US" b="0" dirty="0" smtClean="0">
                <a:latin typeface="Goudy Old Style" pitchFamily="18" charset="0"/>
              </a:rPr>
              <a:t>The Holy Sonnets are the product of a doubter, one who has not yet found inner peace. </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zh-CN" dirty="0" smtClean="0">
                <a:solidFill>
                  <a:schemeClr val="tx1">
                    <a:lumMod val="95000"/>
                    <a:lumOff val="5000"/>
                  </a:schemeClr>
                </a:solidFill>
                <a:latin typeface="Goudy Old Style" pitchFamily="18" charset="0"/>
              </a:rPr>
              <a:t>Culture and Thoughts</a:t>
            </a:r>
            <a:endParaRPr lang="en-US" dirty="0" smtClean="0">
              <a:solidFill>
                <a:schemeClr val="tx1">
                  <a:lumMod val="95000"/>
                  <a:lumOff val="5000"/>
                </a:schemeClr>
              </a:solidFill>
              <a:latin typeface="Goudy Old Style" pitchFamily="18" charset="0"/>
            </a:endParaRPr>
          </a:p>
        </p:txBody>
      </p:sp>
      <p:sp>
        <p:nvSpPr>
          <p:cNvPr id="21507" name="Rectangle 3"/>
          <p:cNvSpPr>
            <a:spLocks noGrp="1" noChangeArrowheads="1"/>
          </p:cNvSpPr>
          <p:nvPr>
            <p:ph idx="1"/>
          </p:nvPr>
        </p:nvSpPr>
        <p:spPr>
          <a:xfrm>
            <a:off x="533400" y="1905000"/>
            <a:ext cx="8610600" cy="4191000"/>
          </a:xfrm>
        </p:spPr>
        <p:txBody>
          <a:bodyPr/>
          <a:lstStyle/>
          <a:p>
            <a:pPr eaLnBrk="1" hangingPunct="1"/>
            <a:endParaRPr lang="en-US" altLang="zh-CN" dirty="0" smtClean="0">
              <a:solidFill>
                <a:schemeClr val="tx1">
                  <a:lumMod val="95000"/>
                  <a:lumOff val="5000"/>
                </a:schemeClr>
              </a:solidFill>
              <a:ea typeface="宋体" charset="-122"/>
            </a:endParaRPr>
          </a:p>
          <a:p>
            <a:pPr eaLnBrk="1" hangingPunct="1">
              <a:buFontTx/>
              <a:buNone/>
            </a:pPr>
            <a:r>
              <a:rPr lang="en-US" altLang="zh-CN" dirty="0" smtClean="0">
                <a:solidFill>
                  <a:schemeClr val="tx1">
                    <a:lumMod val="95000"/>
                    <a:lumOff val="5000"/>
                  </a:schemeClr>
                </a:solidFill>
                <a:latin typeface="Sylfaen" pitchFamily="18" charset="0"/>
                <a:ea typeface="宋体" charset="-122"/>
              </a:rPr>
              <a:t>The Renaissance</a:t>
            </a:r>
            <a:endParaRPr lang="en-US" altLang="zh-CN" dirty="0" smtClean="0">
              <a:solidFill>
                <a:schemeClr val="tx1">
                  <a:lumMod val="95000"/>
                  <a:lumOff val="5000"/>
                </a:schemeClr>
              </a:solidFill>
              <a:latin typeface="Sylfaen" pitchFamily="18" charset="0"/>
              <a:ea typeface="宋体" charset="-122"/>
            </a:endParaRPr>
          </a:p>
          <a:p>
            <a:pPr eaLnBrk="1" hangingPunct="1"/>
            <a:r>
              <a:rPr lang="en-US" altLang="zh-CN" b="0" dirty="0" smtClean="0">
                <a:solidFill>
                  <a:schemeClr val="tx1">
                    <a:lumMod val="95000"/>
                    <a:lumOff val="5000"/>
                  </a:schemeClr>
                </a:solidFill>
                <a:latin typeface="Goudy Old Style" pitchFamily="18" charset="0"/>
                <a:ea typeface="宋体" charset="-122"/>
              </a:rPr>
              <a:t>The Renaissance began in the 13</a:t>
            </a:r>
            <a:r>
              <a:rPr lang="en-US" altLang="zh-CN" b="0" baseline="30000" dirty="0" smtClean="0">
                <a:solidFill>
                  <a:schemeClr val="tx1">
                    <a:lumMod val="95000"/>
                    <a:lumOff val="5000"/>
                  </a:schemeClr>
                </a:solidFill>
                <a:latin typeface="Goudy Old Style" pitchFamily="18" charset="0"/>
                <a:ea typeface="宋体" charset="-122"/>
              </a:rPr>
              <a:t>th</a:t>
            </a:r>
            <a:r>
              <a:rPr lang="en-US" altLang="zh-CN" b="0" dirty="0" smtClean="0">
                <a:solidFill>
                  <a:schemeClr val="tx1">
                    <a:lumMod val="95000"/>
                    <a:lumOff val="5000"/>
                  </a:schemeClr>
                </a:solidFill>
                <a:latin typeface="Goudy Old Style" pitchFamily="18" charset="0"/>
                <a:ea typeface="宋体" charset="-122"/>
              </a:rPr>
              <a:t> century </a:t>
            </a:r>
            <a:r>
              <a:rPr lang="en-US" altLang="zh-CN" b="0" dirty="0" smtClean="0">
                <a:latin typeface="Goudy Old Style" pitchFamily="18" charset="0"/>
                <a:ea typeface="宋体" charset="-122"/>
              </a:rPr>
              <a:t>and</a:t>
            </a:r>
            <a:r>
              <a:rPr lang="en-US" altLang="zh-CN" b="0" u="sng" dirty="0" smtClean="0">
                <a:solidFill>
                  <a:schemeClr val="hlink"/>
                </a:solidFill>
                <a:latin typeface="Goudy Old Style" pitchFamily="18" charset="0"/>
                <a:ea typeface="宋体" charset="-122"/>
              </a:rPr>
              <a:t> </a:t>
            </a:r>
            <a:r>
              <a:rPr lang="en-US" altLang="zh-CN" b="0" u="sng" dirty="0" smtClean="0">
                <a:latin typeface="Goudy Old Style" pitchFamily="18" charset="0"/>
                <a:ea typeface="宋体" charset="-122"/>
              </a:rPr>
              <a:t>reached its peak at the 16</a:t>
            </a:r>
            <a:r>
              <a:rPr lang="en-US" altLang="zh-CN" b="0" u="sng" baseline="30000" dirty="0" smtClean="0">
                <a:latin typeface="Goudy Old Style" pitchFamily="18" charset="0"/>
                <a:ea typeface="宋体" charset="-122"/>
              </a:rPr>
              <a:t>th</a:t>
            </a:r>
            <a:r>
              <a:rPr lang="en-US" altLang="zh-CN" b="0" u="sng" dirty="0" smtClean="0">
                <a:latin typeface="Goudy Old Style" pitchFamily="18" charset="0"/>
                <a:ea typeface="宋体" charset="-122"/>
              </a:rPr>
              <a:t> century in Europe</a:t>
            </a:r>
            <a:r>
              <a:rPr lang="en-US" altLang="zh-CN" b="0" dirty="0" smtClean="0">
                <a:latin typeface="Goudy Old Style" pitchFamily="18" charset="0"/>
                <a:ea typeface="宋体" charset="-122"/>
              </a:rPr>
              <a:t>. People ‘s thoughts ventured away from the restriction of feudal belief of god and religion, and became more realistic and human. This was a great emancipation, which led to the works by people such as Francis Bacon and Shakespeare.</a:t>
            </a:r>
          </a:p>
          <a:p>
            <a:pPr eaLnBrk="1" hangingPunct="1"/>
            <a:endParaRPr lang="en-US" dirty="0" smtClean="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日期占位符 3"/>
          <p:cNvSpPr>
            <a:spLocks noGrp="1"/>
          </p:cNvSpPr>
          <p:nvPr>
            <p:ph type="dt" sz="half" idx="10"/>
          </p:nvPr>
        </p:nvSpPr>
        <p:spPr>
          <a:noFill/>
        </p:spPr>
        <p:txBody>
          <a:bodyPr/>
          <a:lstStyle/>
          <a:p>
            <a:fld id="{DB640EE4-E4E3-4B12-A518-FC1682B6C644}" type="datetime1">
              <a:rPr lang="zh-CN" altLang="en-US" smtClean="0">
                <a:ea typeface="宋体" charset="-122"/>
              </a:rPr>
              <a:pPr/>
              <a:t>2014/8/25</a:t>
            </a:fld>
            <a:endParaRPr lang="en-US" altLang="zh-CN" smtClean="0">
              <a:ea typeface="宋体" charset="-122"/>
            </a:endParaRPr>
          </a:p>
        </p:txBody>
      </p:sp>
      <p:sp>
        <p:nvSpPr>
          <p:cNvPr id="22533" name="灯片编号占位符 4"/>
          <p:cNvSpPr>
            <a:spLocks noGrp="1"/>
          </p:cNvSpPr>
          <p:nvPr>
            <p:ph type="sldNum" sz="quarter" idx="12"/>
          </p:nvPr>
        </p:nvSpPr>
        <p:spPr>
          <a:noFill/>
        </p:spPr>
        <p:txBody>
          <a:bodyPr/>
          <a:lstStyle/>
          <a:p>
            <a:fld id="{7DE88DAB-F505-4522-885A-506D77A29108}" type="slidenum">
              <a:rPr lang="en-US" altLang="zh-CN" smtClean="0">
                <a:ea typeface="宋体" charset="-122"/>
              </a:rPr>
              <a:pPr/>
              <a:t>12</a:t>
            </a:fld>
            <a:endParaRPr lang="en-US" altLang="zh-CN" smtClean="0">
              <a:ea typeface="宋体" charset="-122"/>
            </a:endParaRPr>
          </a:p>
        </p:txBody>
      </p:sp>
      <p:pic>
        <p:nvPicPr>
          <p:cNvPr id="22530" name="Picture 4" descr="vanitas"/>
          <p:cNvPicPr>
            <a:picLocks noGrp="1" noChangeAspect="1" noChangeArrowheads="1"/>
          </p:cNvPicPr>
          <p:nvPr>
            <p:ph type="body" idx="4294967295"/>
          </p:nvPr>
        </p:nvPicPr>
        <p:blipFill>
          <a:blip r:embed="rId2"/>
          <a:srcRect l="19962"/>
          <a:stretch>
            <a:fillRect/>
          </a:stretch>
        </p:blipFill>
        <p:spPr>
          <a:xfrm>
            <a:off x="0" y="685800"/>
            <a:ext cx="9144000" cy="6172200"/>
          </a:xfrm>
          <a:noFill/>
        </p:spPr>
      </p:pic>
      <p:sp>
        <p:nvSpPr>
          <p:cNvPr id="6" name="Content Placeholder 5"/>
          <p:cNvSpPr>
            <a:spLocks noGrp="1"/>
          </p:cNvSpPr>
          <p:nvPr>
            <p:ph/>
          </p:nvPr>
        </p:nvSpPr>
        <p:spPr>
          <a:xfrm>
            <a:off x="457200" y="1"/>
            <a:ext cx="8229600" cy="685799"/>
          </a:xfrm>
        </p:spPr>
        <p:txBody>
          <a:bodyPr>
            <a:normAutofit/>
          </a:bodyPr>
          <a:lstStyle/>
          <a:p>
            <a:r>
              <a:rPr lang="en-US" sz="3600" dirty="0" smtClean="0">
                <a:latin typeface="Baskerville Old Face" pitchFamily="18" charset="0"/>
              </a:rPr>
              <a:t>Renaissance Scholar’s Reading Desk</a:t>
            </a:r>
            <a:endParaRPr lang="en-GB" sz="3600" dirty="0">
              <a:latin typeface="Baskerville Old Face" pitchFamily="18"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a:ln>
            <a:solidFill>
              <a:schemeClr val="tx2">
                <a:lumMod val="40000"/>
                <a:lumOff val="60000"/>
              </a:schemeClr>
            </a:solidFill>
          </a:ln>
        </p:spPr>
        <p:txBody>
          <a:bodyPr>
            <a:normAutofit fontScale="92500" lnSpcReduction="10000"/>
          </a:bodyPr>
          <a:lstStyle/>
          <a:p>
            <a:pPr>
              <a:buNone/>
            </a:pPr>
            <a:r>
              <a:rPr lang="en-US" b="1" dirty="0" smtClean="0">
                <a:latin typeface="Goudy Old Style" pitchFamily="18" charset="0"/>
              </a:rPr>
              <a:t>Holy Sonnet: 14 -------</a:t>
            </a:r>
            <a:r>
              <a:rPr lang="en-US" b="1" cap="all" dirty="0" smtClean="0">
                <a:latin typeface="Goudy Old Style" pitchFamily="18" charset="0"/>
              </a:rPr>
              <a:t>BY JOHN DONNE</a:t>
            </a:r>
          </a:p>
          <a:p>
            <a:pPr>
              <a:buNone/>
            </a:pPr>
            <a:r>
              <a:rPr lang="en-US" dirty="0" smtClean="0">
                <a:latin typeface="Goudy Old Style" pitchFamily="18" charset="0"/>
              </a:rPr>
              <a:t>	Batter my heart, </a:t>
            </a:r>
            <a:r>
              <a:rPr lang="en-US" b="1" dirty="0" smtClean="0">
                <a:latin typeface="Goudy Old Style" pitchFamily="18" charset="0"/>
              </a:rPr>
              <a:t>three-</a:t>
            </a:r>
            <a:r>
              <a:rPr lang="en-US" b="1" dirty="0" err="1" smtClean="0">
                <a:latin typeface="Goudy Old Style" pitchFamily="18" charset="0"/>
              </a:rPr>
              <a:t>person'd</a:t>
            </a:r>
            <a:r>
              <a:rPr lang="en-US" b="1" dirty="0" smtClean="0">
                <a:latin typeface="Goudy Old Style" pitchFamily="18" charset="0"/>
              </a:rPr>
              <a:t> God</a:t>
            </a:r>
            <a:r>
              <a:rPr lang="en-US" dirty="0" smtClean="0">
                <a:latin typeface="Goudy Old Style" pitchFamily="18" charset="0"/>
              </a:rPr>
              <a:t>, for you</a:t>
            </a:r>
          </a:p>
          <a:p>
            <a:pPr>
              <a:buNone/>
            </a:pPr>
            <a:r>
              <a:rPr lang="en-US" dirty="0" smtClean="0">
                <a:latin typeface="Goudy Old Style" pitchFamily="18" charset="0"/>
              </a:rPr>
              <a:t>	As yet but knock, breathe, shine, and seek to mend;</a:t>
            </a:r>
          </a:p>
          <a:p>
            <a:pPr>
              <a:buNone/>
            </a:pPr>
            <a:r>
              <a:rPr lang="en-US" dirty="0" smtClean="0">
                <a:latin typeface="Goudy Old Style" pitchFamily="18" charset="0"/>
              </a:rPr>
              <a:t>	That I may rise and stand, </a:t>
            </a:r>
            <a:r>
              <a:rPr lang="en-US" dirty="0" err="1" smtClean="0">
                <a:latin typeface="Goudy Old Style" pitchFamily="18" charset="0"/>
              </a:rPr>
              <a:t>o'erthrow</a:t>
            </a:r>
            <a:r>
              <a:rPr lang="en-US" dirty="0" smtClean="0">
                <a:latin typeface="Goudy Old Style" pitchFamily="18" charset="0"/>
              </a:rPr>
              <a:t> me, and bend</a:t>
            </a:r>
          </a:p>
          <a:p>
            <a:pPr>
              <a:buNone/>
            </a:pPr>
            <a:r>
              <a:rPr lang="en-US" dirty="0" smtClean="0">
                <a:latin typeface="Goudy Old Style" pitchFamily="18" charset="0"/>
              </a:rPr>
              <a:t>	Your force to break, blow, burn, and make me new.</a:t>
            </a:r>
          </a:p>
          <a:p>
            <a:pPr>
              <a:buNone/>
            </a:pPr>
            <a:r>
              <a:rPr lang="en-US" dirty="0" smtClean="0">
                <a:latin typeface="Goudy Old Style" pitchFamily="18" charset="0"/>
              </a:rPr>
              <a:t>	I, like an </a:t>
            </a:r>
            <a:r>
              <a:rPr lang="en-US" dirty="0" err="1" smtClean="0">
                <a:latin typeface="Goudy Old Style" pitchFamily="18" charset="0"/>
              </a:rPr>
              <a:t>usurp'd</a:t>
            </a:r>
            <a:r>
              <a:rPr lang="en-US" dirty="0" smtClean="0">
                <a:latin typeface="Goudy Old Style" pitchFamily="18" charset="0"/>
              </a:rPr>
              <a:t> town to another due,</a:t>
            </a:r>
          </a:p>
          <a:p>
            <a:pPr>
              <a:buNone/>
            </a:pPr>
            <a:r>
              <a:rPr lang="en-US" dirty="0" smtClean="0">
                <a:latin typeface="Goudy Old Style" pitchFamily="18" charset="0"/>
              </a:rPr>
              <a:t>	Labor to admit you, but oh, to no end;</a:t>
            </a:r>
          </a:p>
          <a:p>
            <a:pPr>
              <a:buNone/>
            </a:pPr>
            <a:r>
              <a:rPr lang="en-US" dirty="0" smtClean="0">
                <a:latin typeface="Goudy Old Style" pitchFamily="18" charset="0"/>
              </a:rPr>
              <a:t>	Reason, your viceroy in me, me should defend,</a:t>
            </a:r>
          </a:p>
          <a:p>
            <a:pPr>
              <a:buNone/>
            </a:pPr>
            <a:r>
              <a:rPr lang="en-US" dirty="0" smtClean="0">
                <a:latin typeface="Goudy Old Style" pitchFamily="18" charset="0"/>
              </a:rPr>
              <a:t>	But is </a:t>
            </a:r>
            <a:r>
              <a:rPr lang="en-US" dirty="0" err="1" smtClean="0">
                <a:latin typeface="Goudy Old Style" pitchFamily="18" charset="0"/>
              </a:rPr>
              <a:t>captiv'd</a:t>
            </a:r>
            <a:r>
              <a:rPr lang="en-US" dirty="0" smtClean="0">
                <a:latin typeface="Goudy Old Style" pitchFamily="18" charset="0"/>
              </a:rPr>
              <a:t>, and proves weak or untrue.</a:t>
            </a:r>
          </a:p>
          <a:p>
            <a:pPr>
              <a:buNone/>
            </a:pPr>
            <a:endParaRPr lang="en-US" dirty="0" smtClean="0">
              <a:latin typeface="Goudy Old Style" pitchFamily="18" charset="0"/>
            </a:endParaRPr>
          </a:p>
          <a:p>
            <a:pPr>
              <a:buNone/>
            </a:pPr>
            <a:r>
              <a:rPr lang="en-US" dirty="0" smtClean="0">
                <a:latin typeface="Goudy Old Style" pitchFamily="18" charset="0"/>
              </a:rPr>
              <a:t>			Yet dearly I love you, and would be </a:t>
            </a:r>
            <a:r>
              <a:rPr lang="en-US" dirty="0" err="1" smtClean="0">
                <a:latin typeface="Goudy Old Style" pitchFamily="18" charset="0"/>
              </a:rPr>
              <a:t>lov'd</a:t>
            </a:r>
            <a:r>
              <a:rPr lang="en-US" dirty="0" smtClean="0">
                <a:latin typeface="Goudy Old Style" pitchFamily="18" charset="0"/>
              </a:rPr>
              <a:t> fain,</a:t>
            </a:r>
          </a:p>
          <a:p>
            <a:pPr>
              <a:buNone/>
            </a:pPr>
            <a:r>
              <a:rPr lang="en-US" dirty="0" smtClean="0">
                <a:latin typeface="Goudy Old Style" pitchFamily="18" charset="0"/>
              </a:rPr>
              <a:t>			But am </a:t>
            </a:r>
            <a:r>
              <a:rPr lang="en-US" dirty="0" err="1" smtClean="0">
                <a:latin typeface="Goudy Old Style" pitchFamily="18" charset="0"/>
              </a:rPr>
              <a:t>betroth'd</a:t>
            </a:r>
            <a:r>
              <a:rPr lang="en-US" dirty="0" smtClean="0">
                <a:latin typeface="Goudy Old Style" pitchFamily="18" charset="0"/>
              </a:rPr>
              <a:t> unto your enemy;</a:t>
            </a:r>
          </a:p>
          <a:p>
            <a:pPr>
              <a:buNone/>
            </a:pPr>
            <a:r>
              <a:rPr lang="en-US" dirty="0" smtClean="0">
                <a:latin typeface="Goudy Old Style" pitchFamily="18" charset="0"/>
              </a:rPr>
              <a:t>			Divorce me, untie or break that knot again,</a:t>
            </a:r>
          </a:p>
          <a:p>
            <a:pPr>
              <a:buNone/>
            </a:pPr>
            <a:r>
              <a:rPr lang="en-US" dirty="0" smtClean="0">
                <a:latin typeface="Goudy Old Style" pitchFamily="18" charset="0"/>
              </a:rPr>
              <a:t>			Take me to you, imprison me, for I,</a:t>
            </a:r>
          </a:p>
          <a:p>
            <a:pPr>
              <a:buNone/>
            </a:pPr>
            <a:r>
              <a:rPr lang="en-US" dirty="0" smtClean="0">
                <a:latin typeface="Goudy Old Style" pitchFamily="18" charset="0"/>
              </a:rPr>
              <a:t>			Except you enthrall me, never shall be free,</a:t>
            </a:r>
          </a:p>
          <a:p>
            <a:pPr>
              <a:buNone/>
            </a:pPr>
            <a:r>
              <a:rPr lang="en-US" dirty="0" smtClean="0">
                <a:latin typeface="Goudy Old Style" pitchFamily="18" charset="0"/>
              </a:rPr>
              <a:t>			Nor ever chaste, except you ravish me.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lstStyle/>
          <a:p>
            <a:r>
              <a:rPr lang="en-US" dirty="0" smtClean="0"/>
              <a:t>The Holy Trinity </a:t>
            </a:r>
            <a:endParaRPr lang="en-GB" dirty="0"/>
          </a:p>
        </p:txBody>
      </p:sp>
      <p:pic>
        <p:nvPicPr>
          <p:cNvPr id="6" name="Content Placeholder 5" descr="trinity01.jpg"/>
          <p:cNvPicPr>
            <a:picLocks noGrp="1" noChangeAspect="1"/>
          </p:cNvPicPr>
          <p:nvPr>
            <p:ph idx="1"/>
          </p:nvPr>
        </p:nvPicPr>
        <p:blipFill>
          <a:blip r:embed="rId2"/>
          <a:stretch>
            <a:fillRect/>
          </a:stretch>
        </p:blipFill>
        <p:spPr>
          <a:xfrm>
            <a:off x="1600200" y="1066800"/>
            <a:ext cx="6553200" cy="5486400"/>
          </a:xfr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lytrinity.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inity.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a:ln>
            <a:solidFill>
              <a:schemeClr val="tx2">
                <a:lumMod val="40000"/>
                <a:lumOff val="60000"/>
              </a:schemeClr>
            </a:solidFill>
          </a:ln>
        </p:spPr>
        <p:txBody>
          <a:bodyPr>
            <a:normAutofit fontScale="92500" lnSpcReduction="10000"/>
          </a:bodyPr>
          <a:lstStyle/>
          <a:p>
            <a:pPr>
              <a:buNone/>
            </a:pPr>
            <a:r>
              <a:rPr lang="en-US" dirty="0" smtClean="0">
                <a:latin typeface="Goudy Old Style" pitchFamily="18" charset="0"/>
              </a:rPr>
              <a:t>Holy Sonnet: 14 -------</a:t>
            </a:r>
            <a:r>
              <a:rPr lang="en-US" cap="all" dirty="0" smtClean="0">
                <a:latin typeface="Goudy Old Style" pitchFamily="18" charset="0"/>
              </a:rPr>
              <a:t>BY JOHN DONNE</a:t>
            </a:r>
          </a:p>
          <a:p>
            <a:pPr>
              <a:buNone/>
            </a:pPr>
            <a:r>
              <a:rPr lang="en-US" dirty="0" smtClean="0">
                <a:latin typeface="Goudy Old Style" pitchFamily="18" charset="0"/>
              </a:rPr>
              <a:t>	</a:t>
            </a:r>
            <a:r>
              <a:rPr lang="en-US" b="1" dirty="0" smtClean="0">
                <a:latin typeface="Goudy Old Style" pitchFamily="18" charset="0"/>
              </a:rPr>
              <a:t>Batter my heart, </a:t>
            </a:r>
            <a:r>
              <a:rPr lang="en-US" dirty="0" smtClean="0">
                <a:latin typeface="Goudy Old Style" pitchFamily="18" charset="0"/>
              </a:rPr>
              <a:t>three-</a:t>
            </a:r>
            <a:r>
              <a:rPr lang="en-US" dirty="0" err="1" smtClean="0">
                <a:latin typeface="Goudy Old Style" pitchFamily="18" charset="0"/>
              </a:rPr>
              <a:t>person'd</a:t>
            </a:r>
            <a:r>
              <a:rPr lang="en-US" dirty="0" smtClean="0">
                <a:latin typeface="Goudy Old Style" pitchFamily="18" charset="0"/>
              </a:rPr>
              <a:t> God, for you</a:t>
            </a:r>
          </a:p>
          <a:p>
            <a:pPr>
              <a:buNone/>
            </a:pPr>
            <a:r>
              <a:rPr lang="en-US" dirty="0" smtClean="0">
                <a:latin typeface="Goudy Old Style" pitchFamily="18" charset="0"/>
              </a:rPr>
              <a:t>	As yet but knock, breathe, shine, and seek to mend;</a:t>
            </a:r>
          </a:p>
          <a:p>
            <a:pPr>
              <a:buNone/>
            </a:pPr>
            <a:r>
              <a:rPr lang="en-US" dirty="0" smtClean="0">
                <a:latin typeface="Goudy Old Style" pitchFamily="18" charset="0"/>
              </a:rPr>
              <a:t>	That I may rise and stand, </a:t>
            </a:r>
            <a:r>
              <a:rPr lang="en-US" dirty="0" err="1" smtClean="0">
                <a:latin typeface="Goudy Old Style" pitchFamily="18" charset="0"/>
              </a:rPr>
              <a:t>o'erthrow</a:t>
            </a:r>
            <a:r>
              <a:rPr lang="en-US" dirty="0" smtClean="0">
                <a:latin typeface="Goudy Old Style" pitchFamily="18" charset="0"/>
              </a:rPr>
              <a:t> me, and bend</a:t>
            </a:r>
          </a:p>
          <a:p>
            <a:pPr>
              <a:buNone/>
            </a:pPr>
            <a:r>
              <a:rPr lang="en-US" dirty="0" smtClean="0">
                <a:latin typeface="Goudy Old Style" pitchFamily="18" charset="0"/>
              </a:rPr>
              <a:t>	Your force to break, blow, burn, and make me new.</a:t>
            </a:r>
          </a:p>
          <a:p>
            <a:pPr>
              <a:buNone/>
            </a:pPr>
            <a:r>
              <a:rPr lang="en-US" dirty="0" smtClean="0">
                <a:latin typeface="Goudy Old Style" pitchFamily="18" charset="0"/>
              </a:rPr>
              <a:t>	I, like an </a:t>
            </a:r>
            <a:r>
              <a:rPr lang="en-US" dirty="0" err="1" smtClean="0">
                <a:latin typeface="Goudy Old Style" pitchFamily="18" charset="0"/>
              </a:rPr>
              <a:t>usurp'd</a:t>
            </a:r>
            <a:r>
              <a:rPr lang="en-US" dirty="0" smtClean="0">
                <a:latin typeface="Goudy Old Style" pitchFamily="18" charset="0"/>
              </a:rPr>
              <a:t> town to another due,</a:t>
            </a:r>
          </a:p>
          <a:p>
            <a:pPr>
              <a:buNone/>
            </a:pPr>
            <a:r>
              <a:rPr lang="en-US" dirty="0" smtClean="0">
                <a:latin typeface="Goudy Old Style" pitchFamily="18" charset="0"/>
              </a:rPr>
              <a:t>	Labor to admit you, but oh, to no end;</a:t>
            </a:r>
          </a:p>
          <a:p>
            <a:pPr>
              <a:buNone/>
            </a:pPr>
            <a:r>
              <a:rPr lang="en-US" dirty="0" smtClean="0">
                <a:latin typeface="Goudy Old Style" pitchFamily="18" charset="0"/>
              </a:rPr>
              <a:t>	Reason, your viceroy in me, me should defend,</a:t>
            </a:r>
          </a:p>
          <a:p>
            <a:pPr>
              <a:buNone/>
            </a:pPr>
            <a:r>
              <a:rPr lang="en-US" dirty="0" smtClean="0">
                <a:latin typeface="Goudy Old Style" pitchFamily="18" charset="0"/>
              </a:rPr>
              <a:t>	But is </a:t>
            </a:r>
            <a:r>
              <a:rPr lang="en-US" dirty="0" err="1" smtClean="0">
                <a:latin typeface="Goudy Old Style" pitchFamily="18" charset="0"/>
              </a:rPr>
              <a:t>captiv'd</a:t>
            </a:r>
            <a:r>
              <a:rPr lang="en-US" dirty="0" smtClean="0">
                <a:latin typeface="Goudy Old Style" pitchFamily="18" charset="0"/>
              </a:rPr>
              <a:t>, and proves weak or untrue.</a:t>
            </a:r>
          </a:p>
          <a:p>
            <a:pPr>
              <a:buNone/>
            </a:pPr>
            <a:endParaRPr lang="en-US" dirty="0" smtClean="0">
              <a:latin typeface="Goudy Old Style" pitchFamily="18" charset="0"/>
            </a:endParaRPr>
          </a:p>
          <a:p>
            <a:pPr>
              <a:buNone/>
            </a:pPr>
            <a:r>
              <a:rPr lang="en-US" dirty="0" smtClean="0">
                <a:latin typeface="Goudy Old Style" pitchFamily="18" charset="0"/>
              </a:rPr>
              <a:t>			Yet dearly I love you, and would be </a:t>
            </a:r>
            <a:r>
              <a:rPr lang="en-US" dirty="0" err="1" smtClean="0">
                <a:latin typeface="Goudy Old Style" pitchFamily="18" charset="0"/>
              </a:rPr>
              <a:t>lov'd</a:t>
            </a:r>
            <a:r>
              <a:rPr lang="en-US" dirty="0" smtClean="0">
                <a:latin typeface="Goudy Old Style" pitchFamily="18" charset="0"/>
              </a:rPr>
              <a:t> fain,</a:t>
            </a:r>
          </a:p>
          <a:p>
            <a:pPr>
              <a:buNone/>
            </a:pPr>
            <a:r>
              <a:rPr lang="en-US" dirty="0" smtClean="0">
                <a:latin typeface="Goudy Old Style" pitchFamily="18" charset="0"/>
              </a:rPr>
              <a:t>			But am </a:t>
            </a:r>
            <a:r>
              <a:rPr lang="en-US" dirty="0" err="1" smtClean="0">
                <a:latin typeface="Goudy Old Style" pitchFamily="18" charset="0"/>
              </a:rPr>
              <a:t>betroth'd</a:t>
            </a:r>
            <a:r>
              <a:rPr lang="en-US" dirty="0" smtClean="0">
                <a:latin typeface="Goudy Old Style" pitchFamily="18" charset="0"/>
              </a:rPr>
              <a:t> unto your enemy;</a:t>
            </a:r>
          </a:p>
          <a:p>
            <a:pPr>
              <a:buNone/>
            </a:pPr>
            <a:r>
              <a:rPr lang="en-US" dirty="0" smtClean="0">
                <a:latin typeface="Goudy Old Style" pitchFamily="18" charset="0"/>
              </a:rPr>
              <a:t>			Divorce me, untie or break that knot again,</a:t>
            </a:r>
          </a:p>
          <a:p>
            <a:pPr>
              <a:buNone/>
            </a:pPr>
            <a:r>
              <a:rPr lang="en-US" dirty="0" smtClean="0">
                <a:latin typeface="Goudy Old Style" pitchFamily="18" charset="0"/>
              </a:rPr>
              <a:t>			Take me to you, imprison me, for I,</a:t>
            </a:r>
          </a:p>
          <a:p>
            <a:pPr>
              <a:buNone/>
            </a:pPr>
            <a:r>
              <a:rPr lang="en-US" dirty="0" smtClean="0">
                <a:latin typeface="Goudy Old Style" pitchFamily="18" charset="0"/>
              </a:rPr>
              <a:t>			Except you enthrall me, never shall be free,</a:t>
            </a:r>
          </a:p>
          <a:p>
            <a:pPr>
              <a:buNone/>
            </a:pPr>
            <a:r>
              <a:rPr lang="en-US" dirty="0" smtClean="0">
                <a:latin typeface="Goudy Old Style" pitchFamily="18" charset="0"/>
              </a:rPr>
              <a:t>			Nor ever chaste, except you ravish me.</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a:ln>
            <a:solidFill>
              <a:schemeClr val="tx2">
                <a:lumMod val="40000"/>
                <a:lumOff val="60000"/>
              </a:schemeClr>
            </a:solidFill>
          </a:ln>
        </p:spPr>
        <p:txBody>
          <a:bodyPr>
            <a:normAutofit fontScale="92500" lnSpcReduction="10000"/>
          </a:bodyPr>
          <a:lstStyle/>
          <a:p>
            <a:pPr>
              <a:buNone/>
            </a:pPr>
            <a:r>
              <a:rPr lang="en-US" dirty="0" smtClean="0">
                <a:latin typeface="Goudy Old Style" pitchFamily="18" charset="0"/>
              </a:rPr>
              <a:t>Holy Sonnet: 14 -------</a:t>
            </a:r>
            <a:r>
              <a:rPr lang="en-US" cap="all" dirty="0" smtClean="0">
                <a:latin typeface="Goudy Old Style" pitchFamily="18" charset="0"/>
              </a:rPr>
              <a:t>BY </a:t>
            </a:r>
            <a:r>
              <a:rPr lang="en-US" cap="all" dirty="0" smtClean="0">
                <a:solidFill>
                  <a:schemeClr val="tx2">
                    <a:lumMod val="60000"/>
                    <a:lumOff val="40000"/>
                  </a:schemeClr>
                </a:solidFill>
                <a:latin typeface="Goudy Old Style" pitchFamily="18" charset="0"/>
              </a:rPr>
              <a:t>JOHN DONNE</a:t>
            </a:r>
          </a:p>
          <a:p>
            <a:pPr>
              <a:buNone/>
            </a:pPr>
            <a:r>
              <a:rPr lang="en-US" dirty="0" smtClean="0">
                <a:latin typeface="Goudy Old Style" pitchFamily="18" charset="0"/>
              </a:rPr>
              <a:t>	Batter my heart, three-</a:t>
            </a:r>
            <a:r>
              <a:rPr lang="en-US" dirty="0" err="1" smtClean="0">
                <a:latin typeface="Goudy Old Style" pitchFamily="18" charset="0"/>
              </a:rPr>
              <a:t>person'd</a:t>
            </a:r>
            <a:r>
              <a:rPr lang="en-US" dirty="0" smtClean="0">
                <a:latin typeface="Goudy Old Style" pitchFamily="18" charset="0"/>
              </a:rPr>
              <a:t> God, for you</a:t>
            </a:r>
          </a:p>
          <a:p>
            <a:pPr>
              <a:buNone/>
            </a:pPr>
            <a:r>
              <a:rPr lang="en-US" dirty="0" smtClean="0">
                <a:latin typeface="Goudy Old Style" pitchFamily="18" charset="0"/>
              </a:rPr>
              <a:t>	As yet but </a:t>
            </a:r>
            <a:r>
              <a:rPr lang="en-US" b="1" dirty="0" smtClean="0">
                <a:latin typeface="Goudy Old Style" pitchFamily="18" charset="0"/>
              </a:rPr>
              <a:t>knock, breathe, shine, and seek to mend;</a:t>
            </a:r>
          </a:p>
          <a:p>
            <a:pPr>
              <a:buNone/>
            </a:pPr>
            <a:r>
              <a:rPr lang="en-US" b="1" dirty="0" smtClean="0">
                <a:latin typeface="Goudy Old Style" pitchFamily="18" charset="0"/>
              </a:rPr>
              <a:t>	That I may rise and stand</a:t>
            </a:r>
            <a:r>
              <a:rPr lang="en-US" dirty="0" smtClean="0">
                <a:latin typeface="Goudy Old Style" pitchFamily="18" charset="0"/>
              </a:rPr>
              <a:t>, </a:t>
            </a:r>
            <a:r>
              <a:rPr lang="en-US" dirty="0" err="1" smtClean="0">
                <a:latin typeface="Goudy Old Style" pitchFamily="18" charset="0"/>
              </a:rPr>
              <a:t>o'erthrow</a:t>
            </a:r>
            <a:r>
              <a:rPr lang="en-US" dirty="0" smtClean="0">
                <a:latin typeface="Goudy Old Style" pitchFamily="18" charset="0"/>
              </a:rPr>
              <a:t> me, and bend</a:t>
            </a:r>
          </a:p>
          <a:p>
            <a:pPr>
              <a:buNone/>
            </a:pPr>
            <a:r>
              <a:rPr lang="en-US" dirty="0" smtClean="0">
                <a:latin typeface="Goudy Old Style" pitchFamily="18" charset="0"/>
              </a:rPr>
              <a:t>	Your force to break, blow, burn, and make me new.</a:t>
            </a:r>
          </a:p>
          <a:p>
            <a:pPr>
              <a:buNone/>
            </a:pPr>
            <a:r>
              <a:rPr lang="en-US" dirty="0" smtClean="0">
                <a:latin typeface="Goudy Old Style" pitchFamily="18" charset="0"/>
              </a:rPr>
              <a:t>	I, like an </a:t>
            </a:r>
            <a:r>
              <a:rPr lang="en-US" dirty="0" err="1" smtClean="0">
                <a:latin typeface="Goudy Old Style" pitchFamily="18" charset="0"/>
              </a:rPr>
              <a:t>usurp'd</a:t>
            </a:r>
            <a:r>
              <a:rPr lang="en-US" dirty="0" smtClean="0">
                <a:latin typeface="Goudy Old Style" pitchFamily="18" charset="0"/>
              </a:rPr>
              <a:t> town to another due,</a:t>
            </a:r>
          </a:p>
          <a:p>
            <a:pPr>
              <a:buNone/>
            </a:pPr>
            <a:r>
              <a:rPr lang="en-US" dirty="0" smtClean="0">
                <a:latin typeface="Goudy Old Style" pitchFamily="18" charset="0"/>
              </a:rPr>
              <a:t>	Labor to admit you, but oh, to no end;</a:t>
            </a:r>
          </a:p>
          <a:p>
            <a:pPr>
              <a:buNone/>
            </a:pPr>
            <a:r>
              <a:rPr lang="en-US" dirty="0" smtClean="0">
                <a:latin typeface="Goudy Old Style" pitchFamily="18" charset="0"/>
              </a:rPr>
              <a:t>	Reason, your viceroy in me, me should defend,</a:t>
            </a:r>
          </a:p>
          <a:p>
            <a:pPr>
              <a:buNone/>
            </a:pPr>
            <a:r>
              <a:rPr lang="en-US" dirty="0" smtClean="0">
                <a:latin typeface="Goudy Old Style" pitchFamily="18" charset="0"/>
              </a:rPr>
              <a:t>	But is </a:t>
            </a:r>
            <a:r>
              <a:rPr lang="en-US" dirty="0" err="1" smtClean="0">
                <a:latin typeface="Goudy Old Style" pitchFamily="18" charset="0"/>
              </a:rPr>
              <a:t>captiv'd</a:t>
            </a:r>
            <a:r>
              <a:rPr lang="en-US" dirty="0" smtClean="0">
                <a:latin typeface="Goudy Old Style" pitchFamily="18" charset="0"/>
              </a:rPr>
              <a:t>, and proves weak or untrue.</a:t>
            </a:r>
          </a:p>
          <a:p>
            <a:pPr>
              <a:buNone/>
            </a:pPr>
            <a:endParaRPr lang="en-US" dirty="0" smtClean="0">
              <a:latin typeface="Goudy Old Style" pitchFamily="18" charset="0"/>
            </a:endParaRPr>
          </a:p>
          <a:p>
            <a:pPr>
              <a:buNone/>
            </a:pPr>
            <a:r>
              <a:rPr lang="en-US" dirty="0" smtClean="0">
                <a:latin typeface="Goudy Old Style" pitchFamily="18" charset="0"/>
              </a:rPr>
              <a:t>			Yet dearly I love you, and would be </a:t>
            </a:r>
            <a:r>
              <a:rPr lang="en-US" dirty="0" err="1" smtClean="0">
                <a:latin typeface="Goudy Old Style" pitchFamily="18" charset="0"/>
              </a:rPr>
              <a:t>lov'd</a:t>
            </a:r>
            <a:r>
              <a:rPr lang="en-US" dirty="0" smtClean="0">
                <a:latin typeface="Goudy Old Style" pitchFamily="18" charset="0"/>
              </a:rPr>
              <a:t> fain,</a:t>
            </a:r>
          </a:p>
          <a:p>
            <a:pPr>
              <a:buNone/>
            </a:pPr>
            <a:r>
              <a:rPr lang="en-US" dirty="0" smtClean="0">
                <a:latin typeface="Goudy Old Style" pitchFamily="18" charset="0"/>
              </a:rPr>
              <a:t>			But am </a:t>
            </a:r>
            <a:r>
              <a:rPr lang="en-US" dirty="0" err="1" smtClean="0">
                <a:latin typeface="Goudy Old Style" pitchFamily="18" charset="0"/>
              </a:rPr>
              <a:t>betroth'd</a:t>
            </a:r>
            <a:r>
              <a:rPr lang="en-US" dirty="0" smtClean="0">
                <a:latin typeface="Goudy Old Style" pitchFamily="18" charset="0"/>
              </a:rPr>
              <a:t> unto your enemy;</a:t>
            </a:r>
          </a:p>
          <a:p>
            <a:pPr>
              <a:buNone/>
            </a:pPr>
            <a:r>
              <a:rPr lang="en-US" dirty="0" smtClean="0">
                <a:latin typeface="Goudy Old Style" pitchFamily="18" charset="0"/>
              </a:rPr>
              <a:t>			Divorce me, untie or break that knot again,</a:t>
            </a:r>
          </a:p>
          <a:p>
            <a:pPr>
              <a:buNone/>
            </a:pPr>
            <a:r>
              <a:rPr lang="en-US" dirty="0" smtClean="0">
                <a:latin typeface="Goudy Old Style" pitchFamily="18" charset="0"/>
              </a:rPr>
              <a:t>			Take me to you, imprison me, for I,</a:t>
            </a:r>
          </a:p>
          <a:p>
            <a:pPr>
              <a:buNone/>
            </a:pPr>
            <a:r>
              <a:rPr lang="en-US" dirty="0" smtClean="0">
                <a:latin typeface="Goudy Old Style" pitchFamily="18" charset="0"/>
              </a:rPr>
              <a:t>			Except you enthrall me, never shall be free,</a:t>
            </a:r>
          </a:p>
          <a:p>
            <a:pPr>
              <a:buNone/>
            </a:pPr>
            <a:r>
              <a:rPr lang="en-US" dirty="0" smtClean="0">
                <a:latin typeface="Goudy Old Style" pitchFamily="18" charset="0"/>
              </a:rPr>
              <a:t>			Nor ever chaste, except you ravish me.</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a:ln>
            <a:solidFill>
              <a:schemeClr val="tx2">
                <a:lumMod val="40000"/>
                <a:lumOff val="60000"/>
              </a:schemeClr>
            </a:solidFill>
          </a:ln>
        </p:spPr>
        <p:txBody>
          <a:bodyPr>
            <a:normAutofit fontScale="92500" lnSpcReduction="10000"/>
          </a:bodyPr>
          <a:lstStyle/>
          <a:p>
            <a:pPr>
              <a:buNone/>
            </a:pPr>
            <a:r>
              <a:rPr lang="en-US" dirty="0" smtClean="0">
                <a:latin typeface="Goudy Old Style" pitchFamily="18" charset="0"/>
              </a:rPr>
              <a:t>Holy Sonnet: 14 -------</a:t>
            </a:r>
            <a:r>
              <a:rPr lang="en-US" cap="all" dirty="0" smtClean="0">
                <a:latin typeface="Goudy Old Style" pitchFamily="18" charset="0"/>
              </a:rPr>
              <a:t>BY </a:t>
            </a:r>
            <a:r>
              <a:rPr lang="en-US" cap="all" dirty="0" smtClean="0">
                <a:solidFill>
                  <a:schemeClr val="tx2">
                    <a:lumMod val="60000"/>
                    <a:lumOff val="40000"/>
                  </a:schemeClr>
                </a:solidFill>
                <a:latin typeface="Goudy Old Style" pitchFamily="18" charset="0"/>
              </a:rPr>
              <a:t>JOHN DONNE</a:t>
            </a:r>
          </a:p>
          <a:p>
            <a:pPr>
              <a:buNone/>
            </a:pPr>
            <a:r>
              <a:rPr lang="en-US" dirty="0" smtClean="0">
                <a:latin typeface="Goudy Old Style" pitchFamily="18" charset="0"/>
              </a:rPr>
              <a:t>	Batter my heart, three-</a:t>
            </a:r>
            <a:r>
              <a:rPr lang="en-US" dirty="0" err="1" smtClean="0">
                <a:latin typeface="Goudy Old Style" pitchFamily="18" charset="0"/>
              </a:rPr>
              <a:t>person'd</a:t>
            </a:r>
            <a:r>
              <a:rPr lang="en-US" dirty="0" smtClean="0">
                <a:latin typeface="Goudy Old Style" pitchFamily="18" charset="0"/>
              </a:rPr>
              <a:t> God, for you</a:t>
            </a:r>
          </a:p>
          <a:p>
            <a:pPr>
              <a:buNone/>
            </a:pPr>
            <a:r>
              <a:rPr lang="en-US" dirty="0" smtClean="0">
                <a:latin typeface="Goudy Old Style" pitchFamily="18" charset="0"/>
              </a:rPr>
              <a:t>	As yet but knock, breathe, shine, and seek to mend;</a:t>
            </a:r>
          </a:p>
          <a:p>
            <a:pPr>
              <a:buNone/>
            </a:pPr>
            <a:r>
              <a:rPr lang="en-US" dirty="0" smtClean="0">
                <a:latin typeface="Goudy Old Style" pitchFamily="18" charset="0"/>
              </a:rPr>
              <a:t>	That I may rise and stand, </a:t>
            </a:r>
            <a:r>
              <a:rPr lang="en-US" b="1" dirty="0" err="1" smtClean="0">
                <a:solidFill>
                  <a:srgbClr val="FF0000"/>
                </a:solidFill>
                <a:effectLst>
                  <a:outerShdw blurRad="38100" dist="38100" dir="2700000" algn="tl">
                    <a:srgbClr val="000000">
                      <a:alpha val="43137"/>
                    </a:srgbClr>
                  </a:outerShdw>
                </a:effectLst>
                <a:latin typeface="Goudy Old Style" pitchFamily="18" charset="0"/>
              </a:rPr>
              <a:t>o'erthrow</a:t>
            </a:r>
            <a:r>
              <a:rPr lang="en-US" dirty="0" smtClean="0">
                <a:solidFill>
                  <a:srgbClr val="FF0000"/>
                </a:solidFill>
                <a:effectLst>
                  <a:outerShdw blurRad="38100" dist="38100" dir="2700000" algn="tl">
                    <a:srgbClr val="000000">
                      <a:alpha val="43137"/>
                    </a:srgbClr>
                  </a:outerShdw>
                </a:effectLst>
                <a:latin typeface="Goudy Old Style" pitchFamily="18" charset="0"/>
              </a:rPr>
              <a:t> </a:t>
            </a:r>
            <a:r>
              <a:rPr lang="en-US" dirty="0" smtClean="0">
                <a:latin typeface="Goudy Old Style" pitchFamily="18" charset="0"/>
              </a:rPr>
              <a:t>me, and</a:t>
            </a:r>
            <a:r>
              <a:rPr lang="en-US" b="1" dirty="0" smtClean="0">
                <a:latin typeface="Goudy Old Style" pitchFamily="18" charset="0"/>
              </a:rPr>
              <a:t> </a:t>
            </a:r>
            <a:r>
              <a:rPr lang="en-US" b="1" dirty="0" smtClean="0">
                <a:solidFill>
                  <a:srgbClr val="FF0000"/>
                </a:solidFill>
                <a:effectLst>
                  <a:outerShdw blurRad="38100" dist="38100" dir="2700000" algn="tl">
                    <a:srgbClr val="000000">
                      <a:alpha val="43137"/>
                    </a:srgbClr>
                  </a:outerShdw>
                </a:effectLst>
                <a:latin typeface="Goudy Old Style" pitchFamily="18" charset="0"/>
              </a:rPr>
              <a:t>bend</a:t>
            </a:r>
          </a:p>
          <a:p>
            <a:pPr>
              <a:buNone/>
            </a:pPr>
            <a:r>
              <a:rPr lang="en-US" dirty="0" smtClean="0">
                <a:latin typeface="Goudy Old Style" pitchFamily="18" charset="0"/>
              </a:rPr>
              <a:t>	Your force to </a:t>
            </a:r>
            <a:r>
              <a:rPr lang="en-US" b="1" dirty="0" smtClean="0">
                <a:solidFill>
                  <a:srgbClr val="FF0000"/>
                </a:solidFill>
                <a:effectLst>
                  <a:outerShdw blurRad="38100" dist="38100" dir="2700000" algn="tl">
                    <a:srgbClr val="000000">
                      <a:alpha val="43137"/>
                    </a:srgbClr>
                  </a:outerShdw>
                </a:effectLst>
                <a:latin typeface="Goudy Old Style" pitchFamily="18" charset="0"/>
              </a:rPr>
              <a:t>break</a:t>
            </a:r>
            <a:r>
              <a:rPr lang="en-US" dirty="0" smtClean="0">
                <a:solidFill>
                  <a:srgbClr val="FF0000"/>
                </a:solidFill>
                <a:effectLst>
                  <a:outerShdw blurRad="38100" dist="38100" dir="2700000" algn="tl">
                    <a:srgbClr val="000000">
                      <a:alpha val="43137"/>
                    </a:srgbClr>
                  </a:outerShdw>
                </a:effectLst>
                <a:latin typeface="Goudy Old Style" pitchFamily="18" charset="0"/>
              </a:rPr>
              <a:t>, </a:t>
            </a:r>
            <a:r>
              <a:rPr lang="en-US" b="1" dirty="0" smtClean="0">
                <a:solidFill>
                  <a:srgbClr val="FF0000"/>
                </a:solidFill>
                <a:effectLst>
                  <a:outerShdw blurRad="38100" dist="38100" dir="2700000" algn="tl">
                    <a:srgbClr val="000000">
                      <a:alpha val="43137"/>
                    </a:srgbClr>
                  </a:outerShdw>
                </a:effectLst>
                <a:latin typeface="Goudy Old Style" pitchFamily="18" charset="0"/>
              </a:rPr>
              <a:t>blow, burn</a:t>
            </a:r>
            <a:r>
              <a:rPr lang="en-US" dirty="0" smtClean="0">
                <a:latin typeface="Goudy Old Style" pitchFamily="18" charset="0"/>
              </a:rPr>
              <a:t>, and make me new.</a:t>
            </a:r>
          </a:p>
          <a:p>
            <a:pPr>
              <a:buNone/>
            </a:pPr>
            <a:r>
              <a:rPr lang="en-US" dirty="0" smtClean="0">
                <a:latin typeface="Goudy Old Style" pitchFamily="18" charset="0"/>
              </a:rPr>
              <a:t>	I, like an </a:t>
            </a:r>
            <a:r>
              <a:rPr lang="en-US" dirty="0" err="1" smtClean="0">
                <a:latin typeface="Goudy Old Style" pitchFamily="18" charset="0"/>
              </a:rPr>
              <a:t>usurp'd</a:t>
            </a:r>
            <a:r>
              <a:rPr lang="en-US" dirty="0" smtClean="0">
                <a:latin typeface="Goudy Old Style" pitchFamily="18" charset="0"/>
              </a:rPr>
              <a:t> town to another due,</a:t>
            </a:r>
          </a:p>
          <a:p>
            <a:pPr>
              <a:buNone/>
            </a:pPr>
            <a:r>
              <a:rPr lang="en-US" dirty="0" smtClean="0">
                <a:latin typeface="Goudy Old Style" pitchFamily="18" charset="0"/>
              </a:rPr>
              <a:t>	Labor to admit you, but oh, to no end;</a:t>
            </a:r>
          </a:p>
          <a:p>
            <a:pPr>
              <a:buNone/>
            </a:pPr>
            <a:r>
              <a:rPr lang="en-US" dirty="0" smtClean="0">
                <a:latin typeface="Goudy Old Style" pitchFamily="18" charset="0"/>
              </a:rPr>
              <a:t>	Reason, your viceroy in me, me should defend,</a:t>
            </a:r>
          </a:p>
          <a:p>
            <a:pPr>
              <a:buNone/>
            </a:pPr>
            <a:r>
              <a:rPr lang="en-US" dirty="0" smtClean="0">
                <a:latin typeface="Goudy Old Style" pitchFamily="18" charset="0"/>
              </a:rPr>
              <a:t>	But is </a:t>
            </a:r>
            <a:r>
              <a:rPr lang="en-US" dirty="0" err="1" smtClean="0">
                <a:latin typeface="Goudy Old Style" pitchFamily="18" charset="0"/>
              </a:rPr>
              <a:t>captiv'd</a:t>
            </a:r>
            <a:r>
              <a:rPr lang="en-US" dirty="0" smtClean="0">
                <a:latin typeface="Goudy Old Style" pitchFamily="18" charset="0"/>
              </a:rPr>
              <a:t>, and proves weak or untrue.</a:t>
            </a:r>
          </a:p>
          <a:p>
            <a:pPr>
              <a:buNone/>
            </a:pPr>
            <a:endParaRPr lang="en-US" dirty="0" smtClean="0">
              <a:latin typeface="Goudy Old Style" pitchFamily="18" charset="0"/>
            </a:endParaRPr>
          </a:p>
          <a:p>
            <a:pPr>
              <a:buNone/>
            </a:pPr>
            <a:r>
              <a:rPr lang="en-US" dirty="0" smtClean="0">
                <a:latin typeface="Goudy Old Style" pitchFamily="18" charset="0"/>
              </a:rPr>
              <a:t>			Yet dearly I love you, and would be </a:t>
            </a:r>
            <a:r>
              <a:rPr lang="en-US" dirty="0" err="1" smtClean="0">
                <a:latin typeface="Goudy Old Style" pitchFamily="18" charset="0"/>
              </a:rPr>
              <a:t>lov'd</a:t>
            </a:r>
            <a:r>
              <a:rPr lang="en-US" dirty="0" smtClean="0">
                <a:latin typeface="Goudy Old Style" pitchFamily="18" charset="0"/>
              </a:rPr>
              <a:t> fain,</a:t>
            </a:r>
          </a:p>
          <a:p>
            <a:pPr>
              <a:buNone/>
            </a:pPr>
            <a:r>
              <a:rPr lang="en-US" dirty="0" smtClean="0">
                <a:latin typeface="Goudy Old Style" pitchFamily="18" charset="0"/>
              </a:rPr>
              <a:t>			But am </a:t>
            </a:r>
            <a:r>
              <a:rPr lang="en-US" dirty="0" err="1" smtClean="0">
                <a:latin typeface="Goudy Old Style" pitchFamily="18" charset="0"/>
              </a:rPr>
              <a:t>betroth'd</a:t>
            </a:r>
            <a:r>
              <a:rPr lang="en-US" dirty="0" smtClean="0">
                <a:latin typeface="Goudy Old Style" pitchFamily="18" charset="0"/>
              </a:rPr>
              <a:t> unto your enemy;</a:t>
            </a:r>
          </a:p>
          <a:p>
            <a:pPr>
              <a:buNone/>
            </a:pPr>
            <a:r>
              <a:rPr lang="en-US" dirty="0" smtClean="0">
                <a:latin typeface="Goudy Old Style" pitchFamily="18" charset="0"/>
              </a:rPr>
              <a:t>			Divorce me, </a:t>
            </a:r>
            <a:r>
              <a:rPr lang="en-US" b="1" dirty="0" smtClean="0">
                <a:solidFill>
                  <a:srgbClr val="FF0000"/>
                </a:solidFill>
                <a:effectLst>
                  <a:outerShdw blurRad="38100" dist="38100" dir="2700000" algn="tl">
                    <a:srgbClr val="000000">
                      <a:alpha val="43137"/>
                    </a:srgbClr>
                  </a:outerShdw>
                </a:effectLst>
                <a:latin typeface="Goudy Old Style" pitchFamily="18" charset="0"/>
              </a:rPr>
              <a:t>untie</a:t>
            </a:r>
            <a:r>
              <a:rPr lang="en-US" dirty="0" smtClean="0">
                <a:solidFill>
                  <a:srgbClr val="FF0000"/>
                </a:solidFill>
                <a:effectLst>
                  <a:outerShdw blurRad="38100" dist="38100" dir="2700000" algn="tl">
                    <a:srgbClr val="000000">
                      <a:alpha val="43137"/>
                    </a:srgbClr>
                  </a:outerShdw>
                </a:effectLst>
                <a:latin typeface="Goudy Old Style" pitchFamily="18" charset="0"/>
              </a:rPr>
              <a:t> </a:t>
            </a:r>
            <a:r>
              <a:rPr lang="en-US" dirty="0" smtClean="0">
                <a:latin typeface="Goudy Old Style" pitchFamily="18" charset="0"/>
              </a:rPr>
              <a:t>or </a:t>
            </a:r>
            <a:r>
              <a:rPr lang="en-US" b="1" dirty="0" smtClean="0">
                <a:solidFill>
                  <a:srgbClr val="FF0000"/>
                </a:solidFill>
                <a:effectLst>
                  <a:outerShdw blurRad="38100" dist="38100" dir="2700000" algn="tl">
                    <a:srgbClr val="000000">
                      <a:alpha val="43137"/>
                    </a:srgbClr>
                  </a:outerShdw>
                </a:effectLst>
                <a:latin typeface="Goudy Old Style" pitchFamily="18" charset="0"/>
              </a:rPr>
              <a:t>break</a:t>
            </a:r>
            <a:r>
              <a:rPr lang="en-US" dirty="0" smtClean="0">
                <a:solidFill>
                  <a:srgbClr val="FF0000"/>
                </a:solidFill>
                <a:effectLst>
                  <a:outerShdw blurRad="38100" dist="38100" dir="2700000" algn="tl">
                    <a:srgbClr val="000000">
                      <a:alpha val="43137"/>
                    </a:srgbClr>
                  </a:outerShdw>
                </a:effectLst>
                <a:latin typeface="Goudy Old Style" pitchFamily="18" charset="0"/>
              </a:rPr>
              <a:t> </a:t>
            </a:r>
            <a:r>
              <a:rPr lang="en-US" dirty="0" smtClean="0">
                <a:latin typeface="Goudy Old Style" pitchFamily="18" charset="0"/>
              </a:rPr>
              <a:t>that knot again,</a:t>
            </a:r>
          </a:p>
          <a:p>
            <a:pPr>
              <a:buNone/>
            </a:pPr>
            <a:r>
              <a:rPr lang="en-US" dirty="0" smtClean="0">
                <a:latin typeface="Goudy Old Style" pitchFamily="18" charset="0"/>
              </a:rPr>
              <a:t>			Take me to you, </a:t>
            </a:r>
            <a:r>
              <a:rPr lang="en-US" b="1" dirty="0" smtClean="0">
                <a:solidFill>
                  <a:srgbClr val="FF0000"/>
                </a:solidFill>
                <a:effectLst>
                  <a:outerShdw blurRad="38100" dist="38100" dir="2700000" algn="tl">
                    <a:srgbClr val="000000">
                      <a:alpha val="43137"/>
                    </a:srgbClr>
                  </a:outerShdw>
                </a:effectLst>
                <a:latin typeface="Goudy Old Style" pitchFamily="18" charset="0"/>
              </a:rPr>
              <a:t>imprison</a:t>
            </a:r>
            <a:r>
              <a:rPr lang="en-US" dirty="0" smtClean="0">
                <a:latin typeface="Goudy Old Style" pitchFamily="18" charset="0"/>
              </a:rPr>
              <a:t> me, for I,</a:t>
            </a:r>
          </a:p>
          <a:p>
            <a:pPr>
              <a:buNone/>
            </a:pPr>
            <a:r>
              <a:rPr lang="en-US" dirty="0" smtClean="0">
                <a:latin typeface="Goudy Old Style" pitchFamily="18" charset="0"/>
              </a:rPr>
              <a:t>			Except you </a:t>
            </a:r>
            <a:r>
              <a:rPr lang="en-US" b="1" dirty="0" smtClean="0">
                <a:latin typeface="Goudy Old Style" pitchFamily="18" charset="0"/>
              </a:rPr>
              <a:t>enthrall</a:t>
            </a:r>
            <a:r>
              <a:rPr lang="en-US" dirty="0" smtClean="0">
                <a:latin typeface="Goudy Old Style" pitchFamily="18" charset="0"/>
              </a:rPr>
              <a:t> me, never shall be free,</a:t>
            </a:r>
          </a:p>
          <a:p>
            <a:pPr>
              <a:buNone/>
            </a:pPr>
            <a:r>
              <a:rPr lang="en-US" dirty="0" smtClean="0">
                <a:latin typeface="Goudy Old Style" pitchFamily="18" charset="0"/>
              </a:rPr>
              <a:t>			Nor ever chaste, except you </a:t>
            </a:r>
            <a:r>
              <a:rPr lang="en-US" b="1" dirty="0" smtClean="0">
                <a:solidFill>
                  <a:srgbClr val="FF0000"/>
                </a:solidFill>
                <a:effectLst>
                  <a:outerShdw blurRad="38100" dist="38100" dir="2700000" algn="tl">
                    <a:srgbClr val="000000">
                      <a:alpha val="43137"/>
                    </a:srgbClr>
                  </a:outerShdw>
                </a:effectLst>
                <a:latin typeface="Goudy Old Style" pitchFamily="18" charset="0"/>
              </a:rPr>
              <a:t>ravish</a:t>
            </a:r>
            <a:r>
              <a:rPr lang="en-US" dirty="0" smtClean="0">
                <a:latin typeface="Goudy Old Style" pitchFamily="18" charset="0"/>
              </a:rPr>
              <a:t> me.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altLang="zh-CN" dirty="0" smtClean="0">
                <a:solidFill>
                  <a:srgbClr val="FF0000"/>
                </a:solidFill>
                <a:latin typeface="Impact" pitchFamily="34" charset="0"/>
                <a:ea typeface="宋体" charset="-122"/>
              </a:rPr>
              <a:t>Life</a:t>
            </a:r>
          </a:p>
        </p:txBody>
      </p:sp>
      <p:sp>
        <p:nvSpPr>
          <p:cNvPr id="3075" name="Rectangle 5"/>
          <p:cNvSpPr>
            <a:spLocks noGrp="1" noChangeArrowheads="1"/>
          </p:cNvSpPr>
          <p:nvPr>
            <p:ph type="body" sz="half" idx="1"/>
          </p:nvPr>
        </p:nvSpPr>
        <p:spPr>
          <a:xfrm>
            <a:off x="457200" y="1752600"/>
            <a:ext cx="4114800" cy="4724400"/>
          </a:xfrm>
        </p:spPr>
        <p:txBody>
          <a:bodyPr/>
          <a:lstStyle/>
          <a:p>
            <a:pPr eaLnBrk="1" hangingPunct="1">
              <a:defRPr/>
            </a:pPr>
            <a:r>
              <a:rPr lang="en-US" altLang="zh-CN" sz="2400" dirty="0" smtClean="0">
                <a:solidFill>
                  <a:schemeClr val="tx1">
                    <a:lumMod val="75000"/>
                  </a:schemeClr>
                </a:solidFill>
                <a:latin typeface="Goudy Old Style" pitchFamily="18" charset="0"/>
              </a:rPr>
              <a:t>John Donne (1572 -</a:t>
            </a:r>
            <a:r>
              <a:rPr lang="zh-CN" altLang="en-US" sz="2400" dirty="0" smtClean="0">
                <a:solidFill>
                  <a:schemeClr val="tx1">
                    <a:lumMod val="75000"/>
                  </a:schemeClr>
                </a:solidFill>
                <a:latin typeface="Goudy Old Style" pitchFamily="18" charset="0"/>
              </a:rPr>
              <a:t> </a:t>
            </a:r>
            <a:r>
              <a:rPr lang="en-US" altLang="zh-CN" sz="2400" dirty="0" smtClean="0">
                <a:solidFill>
                  <a:schemeClr val="tx1">
                    <a:lumMod val="75000"/>
                  </a:schemeClr>
                </a:solidFill>
                <a:latin typeface="Goudy Old Style" pitchFamily="18" charset="0"/>
              </a:rPr>
              <a:t>1631), the founder of the metaphysical school of poetry and the greatest representative of the metaphysical poets, was born of a family with a strong Roman Catholic tradition. He was educated at the Trinity College, Cambridge</a:t>
            </a:r>
            <a:r>
              <a:rPr lang="en-US" altLang="zh-CN" sz="2400" dirty="0" smtClean="0">
                <a:solidFill>
                  <a:schemeClr val="accent2"/>
                </a:solidFill>
                <a:latin typeface="Goudy Old Style" pitchFamily="18" charset="0"/>
              </a:rPr>
              <a:t>. </a:t>
            </a:r>
          </a:p>
        </p:txBody>
      </p:sp>
      <p:pic>
        <p:nvPicPr>
          <p:cNvPr id="11268" name="Picture 7" descr="donne"/>
          <p:cNvPicPr>
            <a:picLocks noGrp="1" noChangeAspect="1" noChangeArrowheads="1"/>
          </p:cNvPicPr>
          <p:nvPr>
            <p:ph sz="half" idx="2"/>
          </p:nvPr>
        </p:nvPicPr>
        <p:blipFill>
          <a:blip r:embed="rId2"/>
          <a:srcRect/>
          <a:stretch>
            <a:fillRect/>
          </a:stretch>
        </p:blipFill>
        <p:spPr>
          <a:xfrm>
            <a:off x="4724400" y="1600200"/>
            <a:ext cx="3800475" cy="4525963"/>
          </a:xfrm>
          <a:noFill/>
        </p:spPr>
      </p:pic>
      <p:sp>
        <p:nvSpPr>
          <p:cNvPr id="11269" name="灯片编号占位符 5"/>
          <p:cNvSpPr>
            <a:spLocks noGrp="1"/>
          </p:cNvSpPr>
          <p:nvPr>
            <p:ph type="sldNum" sz="quarter" idx="12"/>
          </p:nvPr>
        </p:nvSpPr>
        <p:spPr>
          <a:noFill/>
        </p:spPr>
        <p:txBody>
          <a:bodyPr/>
          <a:lstStyle/>
          <a:p>
            <a:fld id="{9DF86D50-97CE-4A37-83DE-8F7CEC6D4956}" type="slidenum">
              <a:rPr lang="en-US" altLang="zh-CN" smtClean="0">
                <a:ea typeface="宋体" charset="-122"/>
              </a:rPr>
              <a:pPr/>
              <a:t>2</a:t>
            </a:fld>
            <a:endParaRPr lang="en-US" altLang="zh-CN" smtClean="0">
              <a:ea typeface="宋体" charset="-122"/>
            </a:endParaRP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a:ln>
            <a:solidFill>
              <a:schemeClr val="tx2">
                <a:lumMod val="40000"/>
                <a:lumOff val="60000"/>
              </a:schemeClr>
            </a:solidFill>
          </a:ln>
        </p:spPr>
        <p:txBody>
          <a:bodyPr>
            <a:normAutofit fontScale="92500" lnSpcReduction="10000"/>
          </a:bodyPr>
          <a:lstStyle/>
          <a:p>
            <a:pPr>
              <a:buNone/>
            </a:pPr>
            <a:r>
              <a:rPr lang="en-US" dirty="0" smtClean="0">
                <a:latin typeface="Goudy Old Style" pitchFamily="18" charset="0"/>
              </a:rPr>
              <a:t>Holy Sonnet: 14 -------</a:t>
            </a:r>
            <a:r>
              <a:rPr lang="en-US" cap="all" dirty="0" smtClean="0">
                <a:latin typeface="Goudy Old Style" pitchFamily="18" charset="0"/>
              </a:rPr>
              <a:t>BY JOHN DONNE</a:t>
            </a:r>
          </a:p>
          <a:p>
            <a:pPr>
              <a:buNone/>
            </a:pPr>
            <a:r>
              <a:rPr lang="en-US" dirty="0" smtClean="0">
                <a:latin typeface="Goudy Old Style" pitchFamily="18" charset="0"/>
              </a:rPr>
              <a:t>	Batter my heart, three-</a:t>
            </a:r>
            <a:r>
              <a:rPr lang="en-US" dirty="0" err="1" smtClean="0">
                <a:latin typeface="Goudy Old Style" pitchFamily="18" charset="0"/>
              </a:rPr>
              <a:t>person'd</a:t>
            </a:r>
            <a:r>
              <a:rPr lang="en-US" dirty="0" smtClean="0">
                <a:latin typeface="Goudy Old Style" pitchFamily="18" charset="0"/>
              </a:rPr>
              <a:t> God, for you</a:t>
            </a:r>
          </a:p>
          <a:p>
            <a:pPr>
              <a:buNone/>
            </a:pPr>
            <a:r>
              <a:rPr lang="en-US" dirty="0" smtClean="0">
                <a:latin typeface="Goudy Old Style" pitchFamily="18" charset="0"/>
              </a:rPr>
              <a:t>	As yet but </a:t>
            </a:r>
            <a:r>
              <a:rPr lang="en-US" b="1" dirty="0" smtClean="0">
                <a:solidFill>
                  <a:srgbClr val="0070C0"/>
                </a:solidFill>
                <a:latin typeface="Goudy Old Style" pitchFamily="18" charset="0"/>
              </a:rPr>
              <a:t>knock, breathe, shine</a:t>
            </a:r>
            <a:r>
              <a:rPr lang="en-US" dirty="0" smtClean="0">
                <a:latin typeface="Goudy Old Style" pitchFamily="18" charset="0"/>
              </a:rPr>
              <a:t>, and seek to </a:t>
            </a:r>
            <a:r>
              <a:rPr lang="en-US" b="1" dirty="0" smtClean="0">
                <a:solidFill>
                  <a:srgbClr val="0070C0"/>
                </a:solidFill>
                <a:latin typeface="Goudy Old Style" pitchFamily="18" charset="0"/>
              </a:rPr>
              <a:t>mend</a:t>
            </a:r>
            <a:r>
              <a:rPr lang="en-US" dirty="0" smtClean="0">
                <a:latin typeface="Goudy Old Style" pitchFamily="18" charset="0"/>
              </a:rPr>
              <a:t>;</a:t>
            </a:r>
          </a:p>
          <a:p>
            <a:pPr>
              <a:buNone/>
            </a:pPr>
            <a:r>
              <a:rPr lang="en-US" dirty="0" smtClean="0">
                <a:latin typeface="Goudy Old Style" pitchFamily="18" charset="0"/>
              </a:rPr>
              <a:t>	That I may </a:t>
            </a:r>
            <a:r>
              <a:rPr lang="en-US" b="1" dirty="0" smtClean="0">
                <a:solidFill>
                  <a:srgbClr val="0070C0"/>
                </a:solidFill>
                <a:latin typeface="Goudy Old Style" pitchFamily="18" charset="0"/>
              </a:rPr>
              <a:t>rise and stand</a:t>
            </a:r>
            <a:r>
              <a:rPr lang="en-US" dirty="0" smtClean="0">
                <a:latin typeface="Goudy Old Style" pitchFamily="18" charset="0"/>
              </a:rPr>
              <a:t>, </a:t>
            </a:r>
            <a:r>
              <a:rPr lang="en-US" dirty="0" err="1" smtClean="0">
                <a:latin typeface="Goudy Old Style" pitchFamily="18" charset="0"/>
              </a:rPr>
              <a:t>o'erthrow</a:t>
            </a:r>
            <a:r>
              <a:rPr lang="en-US" dirty="0" smtClean="0">
                <a:latin typeface="Goudy Old Style" pitchFamily="18" charset="0"/>
              </a:rPr>
              <a:t> me, and bend</a:t>
            </a:r>
          </a:p>
          <a:p>
            <a:pPr>
              <a:buNone/>
            </a:pPr>
            <a:r>
              <a:rPr lang="en-US" dirty="0" smtClean="0">
                <a:latin typeface="Goudy Old Style" pitchFamily="18" charset="0"/>
              </a:rPr>
              <a:t>	Your force to break, blow, burn, and make me new.</a:t>
            </a:r>
          </a:p>
          <a:p>
            <a:pPr>
              <a:buNone/>
            </a:pPr>
            <a:r>
              <a:rPr lang="en-US" dirty="0" smtClean="0">
                <a:latin typeface="Goudy Old Style" pitchFamily="18" charset="0"/>
              </a:rPr>
              <a:t>	I, like an </a:t>
            </a:r>
            <a:r>
              <a:rPr lang="en-US" dirty="0" err="1" smtClean="0">
                <a:latin typeface="Goudy Old Style" pitchFamily="18" charset="0"/>
              </a:rPr>
              <a:t>usurp'd</a:t>
            </a:r>
            <a:r>
              <a:rPr lang="en-US" dirty="0" smtClean="0">
                <a:latin typeface="Goudy Old Style" pitchFamily="18" charset="0"/>
              </a:rPr>
              <a:t> town to another due,</a:t>
            </a:r>
          </a:p>
          <a:p>
            <a:pPr>
              <a:buNone/>
            </a:pPr>
            <a:r>
              <a:rPr lang="en-US" dirty="0" smtClean="0">
                <a:latin typeface="Goudy Old Style" pitchFamily="18" charset="0"/>
              </a:rPr>
              <a:t>	Labor to admit you, but oh, to no end;</a:t>
            </a:r>
          </a:p>
          <a:p>
            <a:pPr>
              <a:buNone/>
            </a:pPr>
            <a:r>
              <a:rPr lang="en-US" dirty="0" smtClean="0">
                <a:latin typeface="Goudy Old Style" pitchFamily="18" charset="0"/>
              </a:rPr>
              <a:t>	Reason, your viceroy in me, me should defend,</a:t>
            </a:r>
          </a:p>
          <a:p>
            <a:pPr>
              <a:buNone/>
            </a:pPr>
            <a:r>
              <a:rPr lang="en-US" dirty="0" smtClean="0">
                <a:latin typeface="Goudy Old Style" pitchFamily="18" charset="0"/>
              </a:rPr>
              <a:t>	But is </a:t>
            </a:r>
            <a:r>
              <a:rPr lang="en-US" dirty="0" err="1" smtClean="0">
                <a:latin typeface="Goudy Old Style" pitchFamily="18" charset="0"/>
              </a:rPr>
              <a:t>captiv'd</a:t>
            </a:r>
            <a:r>
              <a:rPr lang="en-US" dirty="0" smtClean="0">
                <a:latin typeface="Goudy Old Style" pitchFamily="18" charset="0"/>
              </a:rPr>
              <a:t>, and proves weak or untrue.</a:t>
            </a:r>
          </a:p>
          <a:p>
            <a:pPr>
              <a:buNone/>
            </a:pPr>
            <a:endParaRPr lang="en-US" dirty="0" smtClean="0">
              <a:latin typeface="Goudy Old Style" pitchFamily="18" charset="0"/>
            </a:endParaRPr>
          </a:p>
          <a:p>
            <a:pPr>
              <a:buNone/>
            </a:pPr>
            <a:r>
              <a:rPr lang="en-US" dirty="0" smtClean="0">
                <a:latin typeface="Goudy Old Style" pitchFamily="18" charset="0"/>
              </a:rPr>
              <a:t>			Yet dearly I love you, and would be </a:t>
            </a:r>
            <a:r>
              <a:rPr lang="en-US" dirty="0" err="1" smtClean="0">
                <a:latin typeface="Goudy Old Style" pitchFamily="18" charset="0"/>
              </a:rPr>
              <a:t>lov'd</a:t>
            </a:r>
            <a:r>
              <a:rPr lang="en-US" dirty="0" smtClean="0">
                <a:latin typeface="Goudy Old Style" pitchFamily="18" charset="0"/>
              </a:rPr>
              <a:t> fain,</a:t>
            </a:r>
          </a:p>
          <a:p>
            <a:pPr>
              <a:buNone/>
            </a:pPr>
            <a:r>
              <a:rPr lang="en-US" dirty="0" smtClean="0">
                <a:latin typeface="Goudy Old Style" pitchFamily="18" charset="0"/>
              </a:rPr>
              <a:t>			But am </a:t>
            </a:r>
            <a:r>
              <a:rPr lang="en-US" dirty="0" err="1" smtClean="0">
                <a:latin typeface="Goudy Old Style" pitchFamily="18" charset="0"/>
              </a:rPr>
              <a:t>betroth'd</a:t>
            </a:r>
            <a:r>
              <a:rPr lang="en-US" dirty="0" smtClean="0">
                <a:latin typeface="Goudy Old Style" pitchFamily="18" charset="0"/>
              </a:rPr>
              <a:t> unto your enemy;</a:t>
            </a:r>
          </a:p>
          <a:p>
            <a:pPr>
              <a:buNone/>
            </a:pPr>
            <a:r>
              <a:rPr lang="en-US" dirty="0" smtClean="0">
                <a:latin typeface="Goudy Old Style" pitchFamily="18" charset="0"/>
              </a:rPr>
              <a:t>			Divorce me, untie or break that knot again,</a:t>
            </a:r>
          </a:p>
          <a:p>
            <a:pPr>
              <a:buNone/>
            </a:pPr>
            <a:r>
              <a:rPr lang="en-US" dirty="0" smtClean="0">
                <a:latin typeface="Goudy Old Style" pitchFamily="18" charset="0"/>
              </a:rPr>
              <a:t>			Take me to you, imprison me, for I,</a:t>
            </a:r>
          </a:p>
          <a:p>
            <a:pPr>
              <a:buNone/>
            </a:pPr>
            <a:r>
              <a:rPr lang="en-US" dirty="0" smtClean="0">
                <a:latin typeface="Goudy Old Style" pitchFamily="18" charset="0"/>
              </a:rPr>
              <a:t>			Except you enthrall me, never shall be free,</a:t>
            </a:r>
          </a:p>
          <a:p>
            <a:pPr>
              <a:buNone/>
            </a:pPr>
            <a:r>
              <a:rPr lang="en-US" dirty="0" smtClean="0">
                <a:latin typeface="Goudy Old Style" pitchFamily="18" charset="0"/>
              </a:rPr>
              <a:t>			Nor ever chaste, except you ravish me.</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r>
              <a:rPr lang="en-US" dirty="0" smtClean="0"/>
              <a:t> “From a perverted act of </a:t>
            </a:r>
            <a:r>
              <a:rPr lang="en-US" dirty="0" smtClean="0"/>
              <a:t>will, desire </a:t>
            </a:r>
            <a:r>
              <a:rPr lang="en-US" dirty="0" smtClean="0"/>
              <a:t>had grown, and when desire is given satisfaction, habit is forged; and when habit passes </a:t>
            </a:r>
            <a:r>
              <a:rPr lang="en-US" dirty="0" err="1" smtClean="0"/>
              <a:t>unresisted</a:t>
            </a:r>
            <a:r>
              <a:rPr lang="en-US" dirty="0" smtClean="0"/>
              <a:t>, a compulsive urge sets in</a:t>
            </a:r>
            <a:r>
              <a:rPr lang="en-US" dirty="0" smtClean="0"/>
              <a:t>.” Saint Augustine</a:t>
            </a:r>
            <a:endParaRPr lang="en-GB" dirty="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brij\Desktop\64d9c90dfd931a94889013b3ed54246a.jpg"/>
          <p:cNvPicPr>
            <a:picLocks noGrp="1" noChangeAspect="1" noChangeArrowheads="1"/>
          </p:cNvPicPr>
          <p:nvPr>
            <p:ph/>
          </p:nvPr>
        </p:nvPicPr>
        <p:blipFill>
          <a:blip r:embed="rId2"/>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2"/>
          <p:cNvSpPr>
            <a:spLocks noGrp="1" noChangeArrowheads="1"/>
          </p:cNvSpPr>
          <p:nvPr>
            <p:ph type="title"/>
          </p:nvPr>
        </p:nvSpPr>
        <p:spPr>
          <a:xfrm>
            <a:off x="533400" y="304800"/>
            <a:ext cx="2133600" cy="914400"/>
          </a:xfrm>
          <a:noFill/>
        </p:spPr>
        <p:txBody>
          <a:bodyPr/>
          <a:lstStyle/>
          <a:p>
            <a:pPr eaLnBrk="1" hangingPunct="1"/>
            <a:r>
              <a:rPr lang="en-US" altLang="zh-CN" dirty="0" smtClean="0">
                <a:solidFill>
                  <a:srgbClr val="FF0000"/>
                </a:solidFill>
                <a:ea typeface="宋体" charset="-122"/>
              </a:rPr>
              <a:t>Life</a:t>
            </a:r>
          </a:p>
        </p:txBody>
      </p:sp>
      <p:pic>
        <p:nvPicPr>
          <p:cNvPr id="12291" name="Picture 11" descr="379px-John_Donne"/>
          <p:cNvPicPr>
            <a:picLocks noGrp="1" noChangeAspect="1" noChangeArrowheads="1"/>
          </p:cNvPicPr>
          <p:nvPr>
            <p:ph sz="half" idx="1"/>
          </p:nvPr>
        </p:nvPicPr>
        <p:blipFill>
          <a:blip r:embed="rId2"/>
          <a:srcRect/>
          <a:stretch>
            <a:fillRect/>
          </a:stretch>
        </p:blipFill>
        <p:spPr>
          <a:xfrm>
            <a:off x="304800" y="1371600"/>
            <a:ext cx="3482975" cy="4876800"/>
          </a:xfrm>
          <a:noFill/>
        </p:spPr>
      </p:pic>
      <p:sp>
        <p:nvSpPr>
          <p:cNvPr id="4098" name="Rectangle 6"/>
          <p:cNvSpPr>
            <a:spLocks noGrp="1" noChangeArrowheads="1"/>
          </p:cNvSpPr>
          <p:nvPr>
            <p:ph type="body" sz="half" idx="2"/>
          </p:nvPr>
        </p:nvSpPr>
        <p:spPr>
          <a:xfrm>
            <a:off x="3733800" y="1066800"/>
            <a:ext cx="4953000" cy="5791200"/>
          </a:xfrm>
        </p:spPr>
        <p:txBody>
          <a:bodyPr/>
          <a:lstStyle/>
          <a:p>
            <a:pPr eaLnBrk="1" hangingPunct="1">
              <a:lnSpc>
                <a:spcPct val="110000"/>
              </a:lnSpc>
              <a:buFontTx/>
              <a:buNone/>
              <a:defRPr/>
            </a:pPr>
            <a:r>
              <a:rPr lang="en-US" altLang="zh-CN" sz="2400" dirty="0" smtClean="0">
                <a:solidFill>
                  <a:schemeClr val="tx2">
                    <a:lumMod val="50000"/>
                  </a:schemeClr>
                </a:solidFill>
              </a:rPr>
              <a:t>    </a:t>
            </a:r>
            <a:r>
              <a:rPr lang="en-US" altLang="zh-CN" sz="2400" dirty="0" smtClean="0">
                <a:solidFill>
                  <a:schemeClr val="accent6">
                    <a:lumMod val="50000"/>
                  </a:schemeClr>
                </a:solidFill>
                <a:latin typeface="Goudy Old Style" pitchFamily="18" charset="0"/>
              </a:rPr>
              <a:t>As a young man hungry for adventures, he went with Essex on the expedition to Cadiz in 1596 and later became secretary to Lord Keeper </a:t>
            </a:r>
            <a:r>
              <a:rPr lang="en-US" altLang="zh-CN" sz="2400" dirty="0" err="1" smtClean="0">
                <a:solidFill>
                  <a:schemeClr val="accent6">
                    <a:lumMod val="50000"/>
                  </a:schemeClr>
                </a:solidFill>
                <a:latin typeface="Goudy Old Style" pitchFamily="18" charset="0"/>
              </a:rPr>
              <a:t>Egerton</a:t>
            </a:r>
            <a:r>
              <a:rPr lang="en-US" altLang="zh-CN" sz="2400" dirty="0" smtClean="0">
                <a:solidFill>
                  <a:schemeClr val="accent6">
                    <a:lumMod val="50000"/>
                  </a:schemeClr>
                </a:solidFill>
                <a:latin typeface="Goudy Old Style" pitchFamily="18" charset="0"/>
              </a:rPr>
              <a:t>. In 1601 </a:t>
            </a:r>
            <a:r>
              <a:rPr lang="en-US" altLang="zh-CN" sz="2400" u="sng" dirty="0" smtClean="0">
                <a:solidFill>
                  <a:schemeClr val="accent6">
                    <a:lumMod val="50000"/>
                  </a:schemeClr>
                </a:solidFill>
                <a:latin typeface="Goudy Old Style" pitchFamily="18" charset="0"/>
              </a:rPr>
              <a:t>he eloped with the niece of Lord Keeper and was imprisoned by the girl's father</a:t>
            </a:r>
            <a:r>
              <a:rPr lang="en-US" altLang="zh-CN" sz="2400" dirty="0" smtClean="0">
                <a:solidFill>
                  <a:schemeClr val="accent6">
                    <a:lumMod val="50000"/>
                  </a:schemeClr>
                </a:solidFill>
                <a:latin typeface="Goudy Old Style" pitchFamily="18" charset="0"/>
              </a:rPr>
              <a:t>. For several years after his release, he lived in poverty. But during this time he wrote some of his most beautiful poems, many of which were believed to have been written to his wife. These were known as his youthful love lyrics. </a:t>
            </a:r>
          </a:p>
        </p:txBody>
      </p:sp>
      <p:sp>
        <p:nvSpPr>
          <p:cNvPr id="12293" name="灯片编号占位符 5"/>
          <p:cNvSpPr>
            <a:spLocks noGrp="1"/>
          </p:cNvSpPr>
          <p:nvPr>
            <p:ph type="sldNum" sz="quarter" idx="12"/>
          </p:nvPr>
        </p:nvSpPr>
        <p:spPr>
          <a:noFill/>
        </p:spPr>
        <p:txBody>
          <a:bodyPr/>
          <a:lstStyle/>
          <a:p>
            <a:fld id="{3FCD9D18-81EA-45DE-B8F4-7AB3579DC381}" type="slidenum">
              <a:rPr lang="en-US" altLang="zh-CN" smtClean="0">
                <a:ea typeface="宋体" charset="-122"/>
              </a:rPr>
              <a:pPr/>
              <a:t>3</a:t>
            </a:fld>
            <a:endParaRPr lang="en-US" altLang="zh-CN" smtClean="0">
              <a:ea typeface="宋体" charset="-122"/>
            </a:endParaRPr>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dirty="0" smtClean="0"/>
              <a:t>So Much Death and Poverty…</a:t>
            </a:r>
          </a:p>
        </p:txBody>
      </p:sp>
      <p:sp>
        <p:nvSpPr>
          <p:cNvPr id="13315" name="Rectangle 3"/>
          <p:cNvSpPr>
            <a:spLocks noGrp="1" noChangeArrowheads="1"/>
          </p:cNvSpPr>
          <p:nvPr>
            <p:ph idx="1"/>
          </p:nvPr>
        </p:nvSpPr>
        <p:spPr/>
        <p:txBody>
          <a:bodyPr>
            <a:normAutofit/>
          </a:bodyPr>
          <a:lstStyle/>
          <a:p>
            <a:pPr eaLnBrk="1" hangingPunct="1">
              <a:lnSpc>
                <a:spcPct val="90000"/>
              </a:lnSpc>
            </a:pPr>
            <a:r>
              <a:rPr lang="en-US" b="0" dirty="0" smtClean="0">
                <a:solidFill>
                  <a:srgbClr val="C00000"/>
                </a:solidFill>
                <a:latin typeface="Goudy Old Style" pitchFamily="18" charset="0"/>
              </a:rPr>
              <a:t>Married in 1601, had 12 children (5 died early aged)</a:t>
            </a:r>
          </a:p>
          <a:p>
            <a:pPr eaLnBrk="1" hangingPunct="1">
              <a:lnSpc>
                <a:spcPct val="90000"/>
              </a:lnSpc>
              <a:buFontTx/>
              <a:buNone/>
            </a:pPr>
            <a:endParaRPr lang="en-US" b="0" dirty="0" smtClean="0">
              <a:solidFill>
                <a:srgbClr val="C00000"/>
              </a:solidFill>
              <a:latin typeface="Goudy Old Style" pitchFamily="18" charset="0"/>
            </a:endParaRPr>
          </a:p>
          <a:p>
            <a:pPr eaLnBrk="1" hangingPunct="1">
              <a:lnSpc>
                <a:spcPct val="90000"/>
              </a:lnSpc>
            </a:pPr>
            <a:r>
              <a:rPr lang="en-US" b="0" dirty="0" smtClean="0">
                <a:solidFill>
                  <a:srgbClr val="C00000"/>
                </a:solidFill>
                <a:latin typeface="Goudy Old Style" pitchFamily="18" charset="0"/>
              </a:rPr>
              <a:t>His wife died in 1617; he never remarried	</a:t>
            </a:r>
          </a:p>
          <a:p>
            <a:pPr eaLnBrk="1" hangingPunct="1">
              <a:lnSpc>
                <a:spcPct val="90000"/>
              </a:lnSpc>
              <a:buFontTx/>
              <a:buNone/>
            </a:pPr>
            <a:endParaRPr lang="en-US" b="0" dirty="0" smtClean="0">
              <a:solidFill>
                <a:srgbClr val="C00000"/>
              </a:solidFill>
              <a:latin typeface="Goudy Old Style" pitchFamily="18" charset="0"/>
            </a:endParaRPr>
          </a:p>
          <a:p>
            <a:pPr eaLnBrk="1" hangingPunct="1">
              <a:lnSpc>
                <a:spcPct val="90000"/>
              </a:lnSpc>
            </a:pPr>
            <a:r>
              <a:rPr lang="en-US" b="0" dirty="0" smtClean="0">
                <a:solidFill>
                  <a:srgbClr val="C00000"/>
                </a:solidFill>
                <a:latin typeface="Goudy Old Style" pitchFamily="18" charset="0"/>
              </a:rPr>
              <a:t>In a state of despair, Donne noted that the death of a child would mean one less mouth to feed, but he could not afford the burial expenses</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2"/>
          <p:cNvSpPr>
            <a:spLocks noGrp="1" noChangeArrowheads="1"/>
          </p:cNvSpPr>
          <p:nvPr>
            <p:ph type="title"/>
          </p:nvPr>
        </p:nvSpPr>
        <p:spPr>
          <a:xfrm>
            <a:off x="5029200" y="5257800"/>
            <a:ext cx="3657600" cy="609600"/>
          </a:xfrm>
        </p:spPr>
        <p:txBody>
          <a:bodyPr>
            <a:normAutofit/>
          </a:bodyPr>
          <a:lstStyle/>
          <a:p>
            <a:pPr eaLnBrk="1" hangingPunct="1"/>
            <a:r>
              <a:rPr lang="en-US" altLang="zh-CN" sz="2800" smtClean="0">
                <a:solidFill>
                  <a:srgbClr val="FF0000"/>
                </a:solidFill>
                <a:ea typeface="宋体" charset="-122"/>
              </a:rPr>
              <a:t>John Donne’s House</a:t>
            </a:r>
          </a:p>
        </p:txBody>
      </p:sp>
      <p:sp>
        <p:nvSpPr>
          <p:cNvPr id="6146" name="Rectangle 9"/>
          <p:cNvSpPr>
            <a:spLocks noGrp="1" noChangeArrowheads="1"/>
          </p:cNvSpPr>
          <p:nvPr>
            <p:ph type="body" sz="half" idx="1"/>
          </p:nvPr>
        </p:nvSpPr>
        <p:spPr>
          <a:xfrm>
            <a:off x="304800" y="1524000"/>
            <a:ext cx="3581400" cy="4729163"/>
          </a:xfrm>
        </p:spPr>
        <p:txBody>
          <a:bodyPr/>
          <a:lstStyle/>
          <a:p>
            <a:pPr eaLnBrk="1" hangingPunct="1">
              <a:buFontTx/>
              <a:buNone/>
              <a:defRPr/>
            </a:pPr>
            <a:r>
              <a:rPr lang="en-US" altLang="zh-CN" sz="2400" dirty="0" smtClean="0">
                <a:latin typeface="Goudy Old Style" pitchFamily="18" charset="0"/>
              </a:rPr>
              <a:t>    In 1615 </a:t>
            </a:r>
            <a:r>
              <a:rPr lang="en-US" altLang="zh-CN" sz="2400" u="sng" dirty="0" smtClean="0">
                <a:latin typeface="Goudy Old Style" pitchFamily="18" charset="0"/>
              </a:rPr>
              <a:t>he gave up Catholic faith and entered the Anglican Church and soon became Dean of Saint Paul's Church</a:t>
            </a:r>
            <a:r>
              <a:rPr lang="en-US" altLang="zh-CN" sz="2400" dirty="0" smtClean="0">
                <a:latin typeface="Goudy Old Style" pitchFamily="18" charset="0"/>
              </a:rPr>
              <a:t>. As the most famous preacher during the time, he wrote many religious sermons and poems. And these were known as his sacred verses</a:t>
            </a:r>
            <a:r>
              <a:rPr lang="en-US" altLang="zh-CN" sz="2400" dirty="0" smtClean="0"/>
              <a:t>. </a:t>
            </a:r>
          </a:p>
        </p:txBody>
      </p:sp>
      <p:pic>
        <p:nvPicPr>
          <p:cNvPr id="14339" name="Picture 11" descr="800px-John_Donne_house_Pyrford"/>
          <p:cNvPicPr>
            <a:picLocks noGrp="1" noChangeAspect="1" noChangeArrowheads="1"/>
          </p:cNvPicPr>
          <p:nvPr>
            <p:ph sz="half" idx="2"/>
          </p:nvPr>
        </p:nvPicPr>
        <p:blipFill>
          <a:blip r:embed="rId2"/>
          <a:srcRect/>
          <a:stretch>
            <a:fillRect/>
          </a:stretch>
        </p:blipFill>
        <p:spPr>
          <a:xfrm>
            <a:off x="4114800" y="1600200"/>
            <a:ext cx="4419600" cy="3505200"/>
          </a:xfrm>
          <a:noFill/>
        </p:spPr>
      </p:pic>
      <p:sp>
        <p:nvSpPr>
          <p:cNvPr id="14342" name="灯片编号占位符 7"/>
          <p:cNvSpPr>
            <a:spLocks noGrp="1"/>
          </p:cNvSpPr>
          <p:nvPr>
            <p:ph type="sldNum" sz="quarter" idx="12"/>
          </p:nvPr>
        </p:nvSpPr>
        <p:spPr>
          <a:noFill/>
        </p:spPr>
        <p:txBody>
          <a:bodyPr/>
          <a:lstStyle/>
          <a:p>
            <a:fld id="{EC878421-98F5-4194-BB95-1C190920DAE7}" type="slidenum">
              <a:rPr lang="en-US" altLang="zh-CN" smtClean="0">
                <a:ea typeface="宋体" charset="-122"/>
              </a:rPr>
              <a:pPr/>
              <a:t>5</a:t>
            </a:fld>
            <a:endParaRPr lang="en-US" altLang="zh-CN" smtClean="0">
              <a:ea typeface="宋体" charset="-122"/>
            </a:endParaRPr>
          </a:p>
        </p:txBody>
      </p:sp>
      <p:sp>
        <p:nvSpPr>
          <p:cNvPr id="14341" name="AutoShape 14">
            <a:hlinkClick r:id="" action="ppaction://hlinkshowjump?jump=firstslide" highlightClick="1"/>
          </p:cNvPr>
          <p:cNvSpPr>
            <a:spLocks noChangeArrowheads="1"/>
          </p:cNvSpPr>
          <p:nvPr/>
        </p:nvSpPr>
        <p:spPr bwMode="auto">
          <a:xfrm>
            <a:off x="8153400" y="6172200"/>
            <a:ext cx="685800" cy="457200"/>
          </a:xfrm>
          <a:prstGeom prst="actionButtonHome">
            <a:avLst/>
          </a:prstGeom>
          <a:solidFill>
            <a:schemeClr val="accent1"/>
          </a:solidFill>
          <a:ln w="9525">
            <a:noFill/>
            <a:miter lim="800000"/>
            <a:headEnd/>
            <a:tailEnd/>
          </a:ln>
        </p:spPr>
        <p:txBody>
          <a:bodyPr wrap="none" anchor="ctr"/>
          <a:lstStyle/>
          <a:p>
            <a:pPr marL="342900" indent="-342900" algn="ctr"/>
            <a:endParaRPr lang="zh-CN" altLang="zh-CN">
              <a:ea typeface="宋体" charset="-122"/>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John Donne (</a:t>
            </a:r>
            <a:r>
              <a:rPr lang="en-US" b="1" smtClean="0"/>
              <a:t>1572-1631)</a:t>
            </a:r>
            <a:r>
              <a:rPr lang="en-US" smtClean="0"/>
              <a:t> </a:t>
            </a:r>
          </a:p>
        </p:txBody>
      </p:sp>
      <p:sp>
        <p:nvSpPr>
          <p:cNvPr id="15363" name="Rectangle 3"/>
          <p:cNvSpPr>
            <a:spLocks noGrp="1" noChangeArrowheads="1"/>
          </p:cNvSpPr>
          <p:nvPr>
            <p:ph idx="1"/>
          </p:nvPr>
        </p:nvSpPr>
        <p:spPr/>
        <p:txBody>
          <a:bodyPr>
            <a:normAutofit/>
          </a:bodyPr>
          <a:lstStyle/>
          <a:p>
            <a:pPr eaLnBrk="1" hangingPunct="1"/>
            <a:r>
              <a:rPr lang="en-US" dirty="0" smtClean="0">
                <a:latin typeface="Goudy Old Style" pitchFamily="18" charset="0"/>
              </a:rPr>
              <a:t>Roman Catholic in a Protestant England</a:t>
            </a:r>
          </a:p>
          <a:p>
            <a:pPr eaLnBrk="1" hangingPunct="1"/>
            <a:r>
              <a:rPr lang="en-US" dirty="0" smtClean="0">
                <a:latin typeface="Goudy Old Style" pitchFamily="18" charset="0"/>
              </a:rPr>
              <a:t>Studied at Cambridge and Oxford</a:t>
            </a:r>
          </a:p>
          <a:p>
            <a:pPr eaLnBrk="1" hangingPunct="1"/>
            <a:r>
              <a:rPr lang="en-US" dirty="0" smtClean="0">
                <a:latin typeface="Goudy Old Style" pitchFamily="18" charset="0"/>
              </a:rPr>
              <a:t>Imprisoned for marrying Anne More, his employer’s 16 year old niece.</a:t>
            </a:r>
          </a:p>
          <a:p>
            <a:pPr eaLnBrk="1" hangingPunct="1"/>
            <a:r>
              <a:rPr lang="en-US" dirty="0" smtClean="0">
                <a:latin typeface="Goudy Old Style" pitchFamily="18" charset="0"/>
              </a:rPr>
              <a:t>1615 becomes Anglican priest</a:t>
            </a:r>
          </a:p>
          <a:p>
            <a:pPr eaLnBrk="1" hangingPunct="1"/>
            <a:r>
              <a:rPr lang="en-US" dirty="0" smtClean="0">
                <a:latin typeface="Goudy Old Style" pitchFamily="18" charset="0"/>
              </a:rPr>
              <a:t>Scientific mind:  Post-Copernican man of intellect</a:t>
            </a:r>
          </a:p>
          <a:p>
            <a:pPr eaLnBrk="1" hangingPunct="1"/>
            <a:r>
              <a:rPr lang="en-US" dirty="0" smtClean="0">
                <a:latin typeface="Goudy Old Style" pitchFamily="18" charset="0"/>
              </a:rPr>
              <a:t>Dominant figure of a school of 17th century English writers known as the metaphysical poets.</a:t>
            </a:r>
          </a:p>
          <a:p>
            <a:pPr eaLnBrk="1" hangingPunct="1"/>
            <a:endParaRPr lang="en-US" dirty="0" smtClean="0">
              <a:latin typeface="Goudy Old Style" pitchFamily="18"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35608" y="0"/>
            <a:ext cx="7498080" cy="1143000"/>
          </a:xfrm>
        </p:spPr>
        <p:txBody>
          <a:bodyPr/>
          <a:lstStyle/>
          <a:p>
            <a:pPr eaLnBrk="1" hangingPunct="1"/>
            <a:r>
              <a:rPr lang="en-US" dirty="0" smtClean="0">
                <a:latin typeface="Goudy Old Style" pitchFamily="18" charset="0"/>
              </a:rPr>
              <a:t>Metaphysical Poetry</a:t>
            </a:r>
          </a:p>
        </p:txBody>
      </p:sp>
      <p:sp>
        <p:nvSpPr>
          <p:cNvPr id="16387" name="Rectangle 3"/>
          <p:cNvSpPr>
            <a:spLocks noGrp="1" noChangeArrowheads="1"/>
          </p:cNvSpPr>
          <p:nvPr>
            <p:ph idx="1"/>
          </p:nvPr>
        </p:nvSpPr>
        <p:spPr>
          <a:xfrm>
            <a:off x="990600" y="1295400"/>
            <a:ext cx="8153400" cy="5181600"/>
          </a:xfrm>
        </p:spPr>
        <p:txBody>
          <a:bodyPr/>
          <a:lstStyle/>
          <a:p>
            <a:pPr eaLnBrk="1" hangingPunct="1"/>
            <a:r>
              <a:rPr lang="en-US" dirty="0" smtClean="0">
                <a:latin typeface="Goudy Old Style" pitchFamily="18" charset="0"/>
              </a:rPr>
              <a:t>As one of the first modern writers, the construction of a historical self becomes crucial to the texts and their interpretation.</a:t>
            </a:r>
          </a:p>
          <a:p>
            <a:pPr eaLnBrk="1" hangingPunct="1"/>
            <a:r>
              <a:rPr lang="en-US" dirty="0" smtClean="0">
                <a:latin typeface="Goudy Old Style" pitchFamily="18" charset="0"/>
              </a:rPr>
              <a:t>implies a highly intellectual approach to poetry </a:t>
            </a:r>
          </a:p>
          <a:p>
            <a:pPr eaLnBrk="1" hangingPunct="1"/>
            <a:r>
              <a:rPr lang="en-US" dirty="0" smtClean="0">
                <a:latin typeface="Goudy Old Style" pitchFamily="18" charset="0"/>
              </a:rPr>
              <a:t>Relied on scientific ideas</a:t>
            </a:r>
          </a:p>
          <a:p>
            <a:pPr eaLnBrk="1" hangingPunct="1"/>
            <a:r>
              <a:rPr lang="en-US" dirty="0" smtClean="0">
                <a:latin typeface="Goudy Old Style" pitchFamily="18" charset="0"/>
              </a:rPr>
              <a:t>Metaphysical concerns are the common subject of their poetry, which investigates the world by rational discussion of its phenomena rather than by intuition or mysticism. </a:t>
            </a:r>
          </a:p>
          <a:p>
            <a:pPr eaLnBrk="1" hangingPunct="1"/>
            <a:endParaRPr lang="en-US" dirty="0" smtClean="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latin typeface="Old English Text MT" pitchFamily="66" charset="0"/>
              </a:rPr>
              <a:t>The Holy Sonnets</a:t>
            </a:r>
          </a:p>
        </p:txBody>
      </p:sp>
      <p:sp>
        <p:nvSpPr>
          <p:cNvPr id="18435" name="Rectangle 3"/>
          <p:cNvSpPr>
            <a:spLocks noGrp="1" noChangeArrowheads="1"/>
          </p:cNvSpPr>
          <p:nvPr>
            <p:ph idx="1"/>
          </p:nvPr>
        </p:nvSpPr>
        <p:spPr>
          <a:xfrm>
            <a:off x="1447800" y="2438400"/>
            <a:ext cx="7696200" cy="4419600"/>
          </a:xfrm>
        </p:spPr>
        <p:txBody>
          <a:bodyPr/>
          <a:lstStyle/>
          <a:p>
            <a:pPr eaLnBrk="1" hangingPunct="1"/>
            <a:r>
              <a:rPr lang="en-US" dirty="0" smtClean="0">
                <a:latin typeface="Goudy Old Style" pitchFamily="18" charset="0"/>
              </a:rPr>
              <a:t>None were published during Donne's life and they were known only by a small circle. </a:t>
            </a:r>
          </a:p>
          <a:p>
            <a:pPr eaLnBrk="1" hangingPunct="1"/>
            <a:r>
              <a:rPr lang="en-US" dirty="0" smtClean="0">
                <a:latin typeface="Goudy Old Style" pitchFamily="18" charset="0"/>
              </a:rPr>
              <a:t>No manuscripts in Donne's hand exist today: scholars have only numerous, differing versions transcribed by others to work with. </a:t>
            </a:r>
          </a:p>
          <a:p>
            <a:pPr eaLnBrk="1" hangingPunct="1"/>
            <a:r>
              <a:rPr lang="en-US" dirty="0" smtClean="0">
                <a:latin typeface="Goudy Old Style" pitchFamily="18" charset="0"/>
              </a:rPr>
              <a:t>Helen Gardner writes, "The image of a soul in meditation which the Holy Sonnets present is an image of a soul working out its salvation in fear and trembling." </a:t>
            </a:r>
          </a:p>
          <a:p>
            <a:pPr eaLnBrk="1" hangingPunct="1"/>
            <a:endParaRPr lang="en-US" dirty="0" smtClean="0">
              <a:latin typeface="Goudy Old Style"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latin typeface="Old English Text MT" pitchFamily="66" charset="0"/>
              </a:rPr>
              <a:t>The Holy Sonnets</a:t>
            </a:r>
          </a:p>
        </p:txBody>
      </p:sp>
      <p:sp>
        <p:nvSpPr>
          <p:cNvPr id="19459" name="Rectangle 3"/>
          <p:cNvSpPr>
            <a:spLocks noGrp="1" noChangeArrowheads="1"/>
          </p:cNvSpPr>
          <p:nvPr>
            <p:ph idx="1"/>
          </p:nvPr>
        </p:nvSpPr>
        <p:spPr/>
        <p:txBody>
          <a:bodyPr>
            <a:normAutofit/>
          </a:bodyPr>
          <a:lstStyle/>
          <a:p>
            <a:pPr eaLnBrk="1" hangingPunct="1"/>
            <a:r>
              <a:rPr lang="en-US" dirty="0" smtClean="0">
                <a:latin typeface="Goudy Old Style" pitchFamily="18" charset="0"/>
              </a:rPr>
              <a:t>Biographer R.C. Bald: “Donne's sonnets were the ruminations of a man in spiritual crisis, the product of his innate melancholy temperament, his reduced circumstances and lack of direction in his professional life.” </a:t>
            </a:r>
          </a:p>
          <a:p>
            <a:pPr eaLnBrk="1" hangingPunct="1"/>
            <a:r>
              <a:rPr lang="en-US" b="0" dirty="0" smtClean="0">
                <a:latin typeface="Goudy Old Style" pitchFamily="18" charset="0"/>
              </a:rPr>
              <a:t>The Donne of the Holy Sonnets wrestles with questions about faith, God's mercy and judgment, human mortality and the immortality of the soul, sin, damnation, absolution and salvation. </a:t>
            </a:r>
          </a:p>
          <a:p>
            <a:pPr eaLnBrk="1" hangingPunct="1"/>
            <a:endParaRPr lang="en-US" dirty="0" smtClean="0">
              <a:latin typeface="Goudy Old Style" pitchFamily="18" charset="0"/>
            </a:endParaRPr>
          </a:p>
        </p:txBody>
      </p:sp>
    </p:spTree>
  </p:cSld>
  <p:clrMapOvr>
    <a:masterClrMapping/>
  </p:clrMapOvr>
  <p:transition>
    <p:fade thruBlk="1"/>
  </p:transition>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Rainbow collage design template">
  <a:themeElements>
    <a:clrScheme name="Rainbow collage design templat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Rainbow collag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ainbow collage design templat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Rainbow collage design templat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Rainbow collage design templat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Rainbow collage design templat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Rainbow collage design templat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Rainbow collage design templat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Rainbow collage design templat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Rainbow collage design templat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Rainbow collage design templat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Rainbow collage design templat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Rainbow collage design templat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Rainbow collage design templat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Rainbow collage design templat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2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2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2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Rainbow collage design template</Template>
  <TotalTime>256</TotalTime>
  <Words>603</Words>
  <Application>Microsoft Office PowerPoint</Application>
  <PresentationFormat>On-screen Show (4:3)</PresentationFormat>
  <Paragraphs>129</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Rainbow collage design template</vt:lpstr>
      <vt:lpstr>1_Custom Design</vt:lpstr>
      <vt:lpstr>2_Custom Design</vt:lpstr>
      <vt:lpstr>Flow</vt:lpstr>
      <vt:lpstr>John Donne</vt:lpstr>
      <vt:lpstr>Life</vt:lpstr>
      <vt:lpstr>Life</vt:lpstr>
      <vt:lpstr>So Much Death and Poverty…</vt:lpstr>
      <vt:lpstr>John Donne’s House</vt:lpstr>
      <vt:lpstr>John Donne (1572-1631) </vt:lpstr>
      <vt:lpstr>Metaphysical Poetry</vt:lpstr>
      <vt:lpstr>The Holy Sonnets</vt:lpstr>
      <vt:lpstr>The Holy Sonnets</vt:lpstr>
      <vt:lpstr>The Holy Sonnets</vt:lpstr>
      <vt:lpstr>Culture and Thoughts</vt:lpstr>
      <vt:lpstr>Slide 12</vt:lpstr>
      <vt:lpstr>Slide 13</vt:lpstr>
      <vt:lpstr>The Holy Trinity </vt:lpstr>
      <vt:lpstr>Slide 15</vt:lpstr>
      <vt:lpstr>Slide 16</vt:lpstr>
      <vt:lpstr>Slide 17</vt:lpstr>
      <vt:lpstr>Slide 18</vt:lpstr>
      <vt:lpstr>Slide 19</vt:lpstr>
      <vt:lpstr>Slide 20</vt:lpstr>
      <vt:lpstr>Slide 21</vt:lpstr>
      <vt:lpstr>Slide 22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dc:creator>
  <cp:lastModifiedBy>brij</cp:lastModifiedBy>
  <cp:revision>43</cp:revision>
  <dcterms:created xsi:type="dcterms:W3CDTF">2006-01-01T20:05:34Z</dcterms:created>
  <dcterms:modified xsi:type="dcterms:W3CDTF">2014-08-25T05:18:57Z</dcterms:modified>
</cp:coreProperties>
</file>